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306" r:id="rId3"/>
    <p:sldId id="304" r:id="rId4"/>
    <p:sldId id="303" r:id="rId5"/>
    <p:sldId id="260" r:id="rId6"/>
    <p:sldId id="339" r:id="rId7"/>
    <p:sldId id="350" r:id="rId8"/>
    <p:sldId id="330" r:id="rId9"/>
    <p:sldId id="337" r:id="rId10"/>
    <p:sldId id="257" r:id="rId11"/>
    <p:sldId id="292" r:id="rId12"/>
    <p:sldId id="342" r:id="rId13"/>
    <p:sldId id="351" r:id="rId14"/>
    <p:sldId id="366" r:id="rId15"/>
    <p:sldId id="293" r:id="rId16"/>
    <p:sldId id="259" r:id="rId17"/>
    <p:sldId id="354" r:id="rId18"/>
    <p:sldId id="355" r:id="rId19"/>
    <p:sldId id="356" r:id="rId20"/>
    <p:sldId id="367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B39"/>
    <a:srgbClr val="0F3FD2"/>
    <a:srgbClr val="FFFFCC"/>
    <a:srgbClr val="143C73"/>
    <a:srgbClr val="1E3C84"/>
    <a:srgbClr val="0950C3"/>
    <a:srgbClr val="7E2F0C"/>
    <a:srgbClr val="F3DEDD"/>
    <a:srgbClr val="FFFFFF"/>
    <a:srgbClr val="BEB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886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57F0-D969-4A8B-8535-02FA16A0231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94F51-CA4E-4196-8ACB-95F0AEABA3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/>
            <a:t>Подготовка проекта локального акта</a:t>
          </a:r>
          <a:endParaRPr lang="ru-RU" sz="2400" b="1" dirty="0"/>
        </a:p>
      </dgm:t>
    </dgm:pt>
    <dgm:pt modelId="{23A36E30-84A0-4763-B83E-72EE883FF144}" type="parTrans" cxnId="{DBF1D9E1-67A5-430D-A7FF-138867F42F04}">
      <dgm:prSet/>
      <dgm:spPr/>
      <dgm:t>
        <a:bodyPr/>
        <a:lstStyle/>
        <a:p>
          <a:endParaRPr lang="ru-RU" sz="4800"/>
        </a:p>
      </dgm:t>
    </dgm:pt>
    <dgm:pt modelId="{61A89B1A-ECAB-4A9B-8290-BFBF4397D13B}" type="sibTrans" cxnId="{DBF1D9E1-67A5-430D-A7FF-138867F42F04}">
      <dgm:prSet custT="1"/>
      <dgm:spPr>
        <a:solidFill>
          <a:srgbClr val="FF0000"/>
        </a:solidFill>
      </dgm:spPr>
      <dgm:t>
        <a:bodyPr/>
        <a:lstStyle/>
        <a:p>
          <a:endParaRPr lang="ru-RU" sz="1400"/>
        </a:p>
      </dgm:t>
    </dgm:pt>
    <dgm:pt modelId="{D7EA12F3-37E8-488D-90FE-868A17D4C90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400" b="1" dirty="0" smtClean="0"/>
            <a:t>Согласование проекта </a:t>
          </a:r>
          <a:endParaRPr lang="ru-RU" sz="2400" b="1" dirty="0"/>
        </a:p>
      </dgm:t>
    </dgm:pt>
    <dgm:pt modelId="{C65AC974-B9AA-40EF-B9AB-C4F9B3C335B5}" type="parTrans" cxnId="{E61FD675-73D4-4760-B68F-7EE0235327C3}">
      <dgm:prSet/>
      <dgm:spPr/>
      <dgm:t>
        <a:bodyPr/>
        <a:lstStyle/>
        <a:p>
          <a:endParaRPr lang="ru-RU" sz="4800"/>
        </a:p>
      </dgm:t>
    </dgm:pt>
    <dgm:pt modelId="{AC73010F-E647-4858-A3CA-9DB1C0CAF88C}" type="sibTrans" cxnId="{E61FD675-73D4-4760-B68F-7EE0235327C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/>
        </a:p>
      </dgm:t>
    </dgm:pt>
    <dgm:pt modelId="{A4910AD3-AEAD-4CD9-9095-C9F05270703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>
            <a:lnSpc>
              <a:spcPct val="70000"/>
            </a:lnSpc>
            <a:spcAft>
              <a:spcPts val="0"/>
            </a:spcAft>
          </a:pPr>
          <a:r>
            <a:rPr lang="ru-RU" sz="2400" b="1" dirty="0" smtClean="0"/>
            <a:t>Доработка акта</a:t>
          </a:r>
        </a:p>
        <a:p>
          <a:pPr rtl="0">
            <a:lnSpc>
              <a:spcPct val="70000"/>
            </a:lnSpc>
            <a:spcAft>
              <a:spcPts val="0"/>
            </a:spcAft>
          </a:pPr>
          <a:r>
            <a:rPr lang="ru-RU" sz="2400" b="1" dirty="0" smtClean="0"/>
            <a:t> </a:t>
          </a:r>
          <a:r>
            <a:rPr lang="ru-RU" sz="1800" b="1" dirty="0" smtClean="0"/>
            <a:t>при необходимости </a:t>
          </a:r>
          <a:endParaRPr lang="ru-RU" sz="2400" b="1" dirty="0"/>
        </a:p>
      </dgm:t>
    </dgm:pt>
    <dgm:pt modelId="{77C1C1AE-5959-42B6-A0B8-586F3CCE9F82}" type="parTrans" cxnId="{7A728B32-AD88-4232-9609-EE65F8A6B007}">
      <dgm:prSet/>
      <dgm:spPr/>
      <dgm:t>
        <a:bodyPr/>
        <a:lstStyle/>
        <a:p>
          <a:endParaRPr lang="ru-RU" sz="4800"/>
        </a:p>
      </dgm:t>
    </dgm:pt>
    <dgm:pt modelId="{F55DEDDF-8BDF-404A-BE43-2B6D3ACC19F8}" type="sibTrans" cxnId="{7A728B32-AD88-4232-9609-EE65F8A6B00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/>
        </a:p>
      </dgm:t>
    </dgm:pt>
    <dgm:pt modelId="{0783CD7D-0F60-4EA8-B002-7E5AD338B80D}" type="pres">
      <dgm:prSet presAssocID="{C1FC57F0-D969-4A8B-8535-02FA16A023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B56-4A44-443C-91C8-3B5A236D8857}" type="pres">
      <dgm:prSet presAssocID="{FB494F51-CA4E-4196-8ACB-95F0AEABA36E}" presName="node" presStyleLbl="node1" presStyleIdx="0" presStyleCnt="3" custScaleX="511127" custScaleY="106485" custRadScaleRad="91450" custRadScaleInc="-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4A4E-B1B5-4125-A505-5A869102FE03}" type="pres">
      <dgm:prSet presAssocID="{61A89B1A-ECAB-4A9B-8290-BFBF4397D13B}" presName="sibTrans" presStyleLbl="sibTrans2D1" presStyleIdx="0" presStyleCnt="3" custScaleX="120992" custScaleY="187006"/>
      <dgm:spPr/>
      <dgm:t>
        <a:bodyPr/>
        <a:lstStyle/>
        <a:p>
          <a:endParaRPr lang="ru-RU"/>
        </a:p>
      </dgm:t>
    </dgm:pt>
    <dgm:pt modelId="{F6CD9841-EEE1-4C74-845D-4601AEC98690}" type="pres">
      <dgm:prSet presAssocID="{61A89B1A-ECAB-4A9B-8290-BFBF4397D13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25DCFB8-E837-4655-AA7D-7072146F5FAA}" type="pres">
      <dgm:prSet presAssocID="{D7EA12F3-37E8-488D-90FE-868A17D4C909}" presName="node" presStyleLbl="node1" presStyleIdx="1" presStyleCnt="3" custScaleX="340751" custScaleY="106485" custRadScaleRad="357230" custRadScaleInc="-40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5F848-033D-41C7-AD94-7C1206BE0BB4}" type="pres">
      <dgm:prSet presAssocID="{AC73010F-E647-4858-A3CA-9DB1C0CAF88C}" presName="sibTrans" presStyleLbl="sibTrans2D1" presStyleIdx="1" presStyleCnt="3" custScaleY="100176" custLinFactNeighborX="-27289"/>
      <dgm:spPr/>
      <dgm:t>
        <a:bodyPr/>
        <a:lstStyle/>
        <a:p>
          <a:endParaRPr lang="ru-RU"/>
        </a:p>
      </dgm:t>
    </dgm:pt>
    <dgm:pt modelId="{2FD4DB14-D451-40D6-86E8-4013C9B045B7}" type="pres">
      <dgm:prSet presAssocID="{AC73010F-E647-4858-A3CA-9DB1C0CAF8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E1303D6-CF43-49CB-A6F5-6C75AFD1AC6A}" type="pres">
      <dgm:prSet presAssocID="{A4910AD3-AEAD-4CD9-9095-C9F05270703A}" presName="node" presStyleLbl="node1" presStyleIdx="2" presStyleCnt="3" custScaleX="383345" custScaleY="106485" custRadScaleRad="323580" custRadScaleInc="3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DA4A0-A933-4258-A12A-400FD614ACB4}" type="pres">
      <dgm:prSet presAssocID="{F55DEDDF-8BDF-404A-BE43-2B6D3ACC19F8}" presName="sibTrans" presStyleLbl="sibTrans2D1" presStyleIdx="2" presStyleCnt="3" custAng="21036264" custScaleX="202782" custScaleY="116428" custLinFactX="-200000" custLinFactNeighborX="-252286" custLinFactNeighborY="-92919" custRadScaleRad="0" custRadScaleInc="-2147483648"/>
      <dgm:spPr/>
      <dgm:t>
        <a:bodyPr/>
        <a:lstStyle/>
        <a:p>
          <a:endParaRPr lang="ru-RU"/>
        </a:p>
      </dgm:t>
    </dgm:pt>
    <dgm:pt modelId="{C8C523CD-06BC-4083-A90D-184C2D85BDEF}" type="pres">
      <dgm:prSet presAssocID="{F55DEDDF-8BDF-404A-BE43-2B6D3ACC19F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A5A4F4F-AF09-446A-8EA9-8A2EBEEB15D0}" type="presOf" srcId="{AC73010F-E647-4858-A3CA-9DB1C0CAF88C}" destId="{2FD4DB14-D451-40D6-86E8-4013C9B045B7}" srcOrd="1" destOrd="0" presId="urn:microsoft.com/office/officeart/2005/8/layout/cycle2"/>
    <dgm:cxn modelId="{EB21CF63-C740-40A9-990C-52E9CE97A2F7}" type="presOf" srcId="{F55DEDDF-8BDF-404A-BE43-2B6D3ACC19F8}" destId="{0D1DA4A0-A933-4258-A12A-400FD614ACB4}" srcOrd="0" destOrd="0" presId="urn:microsoft.com/office/officeart/2005/8/layout/cycle2"/>
    <dgm:cxn modelId="{B819E821-7A59-461F-B197-A6B54DD2296E}" type="presOf" srcId="{F55DEDDF-8BDF-404A-BE43-2B6D3ACC19F8}" destId="{C8C523CD-06BC-4083-A90D-184C2D85BDEF}" srcOrd="1" destOrd="0" presId="urn:microsoft.com/office/officeart/2005/8/layout/cycle2"/>
    <dgm:cxn modelId="{BBCD61EC-3F1B-4772-A6E5-7B208EE8EA79}" type="presOf" srcId="{C1FC57F0-D969-4A8B-8535-02FA16A02312}" destId="{0783CD7D-0F60-4EA8-B002-7E5AD338B80D}" srcOrd="0" destOrd="0" presId="urn:microsoft.com/office/officeart/2005/8/layout/cycle2"/>
    <dgm:cxn modelId="{C82548C2-C0A6-4BFD-BD09-41ED8C8217AE}" type="presOf" srcId="{A4910AD3-AEAD-4CD9-9095-C9F05270703A}" destId="{5E1303D6-CF43-49CB-A6F5-6C75AFD1AC6A}" srcOrd="0" destOrd="0" presId="urn:microsoft.com/office/officeart/2005/8/layout/cycle2"/>
    <dgm:cxn modelId="{9FA0FEAB-DB1A-4BAD-8764-34434CE3EADB}" type="presOf" srcId="{FB494F51-CA4E-4196-8ACB-95F0AEABA36E}" destId="{A1EF4B56-4A44-443C-91C8-3B5A236D8857}" srcOrd="0" destOrd="0" presId="urn:microsoft.com/office/officeart/2005/8/layout/cycle2"/>
    <dgm:cxn modelId="{7A728B32-AD88-4232-9609-EE65F8A6B007}" srcId="{C1FC57F0-D969-4A8B-8535-02FA16A02312}" destId="{A4910AD3-AEAD-4CD9-9095-C9F05270703A}" srcOrd="2" destOrd="0" parTransId="{77C1C1AE-5959-42B6-A0B8-586F3CCE9F82}" sibTransId="{F55DEDDF-8BDF-404A-BE43-2B6D3ACC19F8}"/>
    <dgm:cxn modelId="{B39D130B-6ABC-4BB9-AA43-6475DCA265F1}" type="presOf" srcId="{61A89B1A-ECAB-4A9B-8290-BFBF4397D13B}" destId="{B13D4A4E-B1B5-4125-A505-5A869102FE03}" srcOrd="0" destOrd="0" presId="urn:microsoft.com/office/officeart/2005/8/layout/cycle2"/>
    <dgm:cxn modelId="{2B2E2D17-7600-4A6A-BAA5-472453A503D3}" type="presOf" srcId="{D7EA12F3-37E8-488D-90FE-868A17D4C909}" destId="{625DCFB8-E837-4655-AA7D-7072146F5FAA}" srcOrd="0" destOrd="0" presId="urn:microsoft.com/office/officeart/2005/8/layout/cycle2"/>
    <dgm:cxn modelId="{DBF1D9E1-67A5-430D-A7FF-138867F42F04}" srcId="{C1FC57F0-D969-4A8B-8535-02FA16A02312}" destId="{FB494F51-CA4E-4196-8ACB-95F0AEABA36E}" srcOrd="0" destOrd="0" parTransId="{23A36E30-84A0-4763-B83E-72EE883FF144}" sibTransId="{61A89B1A-ECAB-4A9B-8290-BFBF4397D13B}"/>
    <dgm:cxn modelId="{E61FD675-73D4-4760-B68F-7EE0235327C3}" srcId="{C1FC57F0-D969-4A8B-8535-02FA16A02312}" destId="{D7EA12F3-37E8-488D-90FE-868A17D4C909}" srcOrd="1" destOrd="0" parTransId="{C65AC974-B9AA-40EF-B9AB-C4F9B3C335B5}" sibTransId="{AC73010F-E647-4858-A3CA-9DB1C0CAF88C}"/>
    <dgm:cxn modelId="{95B0F0E8-104E-4E13-AC3F-162AD7036C5B}" type="presOf" srcId="{61A89B1A-ECAB-4A9B-8290-BFBF4397D13B}" destId="{F6CD9841-EEE1-4C74-845D-4601AEC98690}" srcOrd="1" destOrd="0" presId="urn:microsoft.com/office/officeart/2005/8/layout/cycle2"/>
    <dgm:cxn modelId="{870A2BDE-9CEC-413C-99D7-591E758BD513}" type="presOf" srcId="{AC73010F-E647-4858-A3CA-9DB1C0CAF88C}" destId="{A8D5F848-033D-41C7-AD94-7C1206BE0BB4}" srcOrd="0" destOrd="0" presId="urn:microsoft.com/office/officeart/2005/8/layout/cycle2"/>
    <dgm:cxn modelId="{C51766F2-FE1B-4D24-9A3D-5A01873190BC}" type="presParOf" srcId="{0783CD7D-0F60-4EA8-B002-7E5AD338B80D}" destId="{A1EF4B56-4A44-443C-91C8-3B5A236D8857}" srcOrd="0" destOrd="0" presId="urn:microsoft.com/office/officeart/2005/8/layout/cycle2"/>
    <dgm:cxn modelId="{BD04A86C-CB8F-4AF7-9F0C-380F0D03630C}" type="presParOf" srcId="{0783CD7D-0F60-4EA8-B002-7E5AD338B80D}" destId="{B13D4A4E-B1B5-4125-A505-5A869102FE03}" srcOrd="1" destOrd="0" presId="urn:microsoft.com/office/officeart/2005/8/layout/cycle2"/>
    <dgm:cxn modelId="{9F805C0D-D983-4206-AD93-975942805D52}" type="presParOf" srcId="{B13D4A4E-B1B5-4125-A505-5A869102FE03}" destId="{F6CD9841-EEE1-4C74-845D-4601AEC98690}" srcOrd="0" destOrd="0" presId="urn:microsoft.com/office/officeart/2005/8/layout/cycle2"/>
    <dgm:cxn modelId="{191359C8-77ED-4E3F-96F7-7DD9034BF404}" type="presParOf" srcId="{0783CD7D-0F60-4EA8-B002-7E5AD338B80D}" destId="{625DCFB8-E837-4655-AA7D-7072146F5FAA}" srcOrd="2" destOrd="0" presId="urn:microsoft.com/office/officeart/2005/8/layout/cycle2"/>
    <dgm:cxn modelId="{9DAABAFB-8786-4EC9-BC8B-0FA1F2BEC5CA}" type="presParOf" srcId="{0783CD7D-0F60-4EA8-B002-7E5AD338B80D}" destId="{A8D5F848-033D-41C7-AD94-7C1206BE0BB4}" srcOrd="3" destOrd="0" presId="urn:microsoft.com/office/officeart/2005/8/layout/cycle2"/>
    <dgm:cxn modelId="{09691174-6024-448C-B557-D7C730B548F9}" type="presParOf" srcId="{A8D5F848-033D-41C7-AD94-7C1206BE0BB4}" destId="{2FD4DB14-D451-40D6-86E8-4013C9B045B7}" srcOrd="0" destOrd="0" presId="urn:microsoft.com/office/officeart/2005/8/layout/cycle2"/>
    <dgm:cxn modelId="{666F56F2-E6B6-4A07-8FED-E353831F04C9}" type="presParOf" srcId="{0783CD7D-0F60-4EA8-B002-7E5AD338B80D}" destId="{5E1303D6-CF43-49CB-A6F5-6C75AFD1AC6A}" srcOrd="4" destOrd="0" presId="urn:microsoft.com/office/officeart/2005/8/layout/cycle2"/>
    <dgm:cxn modelId="{1E6CC3D7-BA64-48DE-9EBF-D49F5CE22B71}" type="presParOf" srcId="{0783CD7D-0F60-4EA8-B002-7E5AD338B80D}" destId="{0D1DA4A0-A933-4258-A12A-400FD614ACB4}" srcOrd="5" destOrd="0" presId="urn:microsoft.com/office/officeart/2005/8/layout/cycle2"/>
    <dgm:cxn modelId="{996489F3-D473-4436-B13C-0503FBDBA9DA}" type="presParOf" srcId="{0D1DA4A0-A933-4258-A12A-400FD614ACB4}" destId="{C8C523CD-06BC-4083-A90D-184C2D85BD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B56-4A44-443C-91C8-3B5A236D8857}">
      <dsp:nvSpPr>
        <dsp:cNvPr id="0" name=""/>
        <dsp:cNvSpPr/>
      </dsp:nvSpPr>
      <dsp:spPr>
        <a:xfrm>
          <a:off x="2195878" y="36100"/>
          <a:ext cx="4320003" cy="90000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Подготовка проекта локального акта</a:t>
          </a:r>
          <a:endParaRPr lang="ru-RU" sz="2400" b="1" kern="1200" dirty="0"/>
        </a:p>
      </dsp:txBody>
      <dsp:txXfrm>
        <a:off x="2828528" y="167902"/>
        <a:ext cx="3054703" cy="636398"/>
      </dsp:txXfrm>
    </dsp:sp>
    <dsp:sp modelId="{B13D4A4E-B1B5-4125-A505-5A869102FE03}">
      <dsp:nvSpPr>
        <dsp:cNvPr id="0" name=""/>
        <dsp:cNvSpPr/>
      </dsp:nvSpPr>
      <dsp:spPr>
        <a:xfrm rot="1174708">
          <a:off x="5532965" y="709410"/>
          <a:ext cx="401423" cy="5334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36446" y="795921"/>
        <a:ext cx="280996" cy="320062"/>
      </dsp:txXfrm>
    </dsp:sp>
    <dsp:sp modelId="{625DCFB8-E837-4655-AA7D-7072146F5FAA}">
      <dsp:nvSpPr>
        <dsp:cNvPr id="0" name=""/>
        <dsp:cNvSpPr/>
      </dsp:nvSpPr>
      <dsp:spPr>
        <a:xfrm>
          <a:off x="5547905" y="972208"/>
          <a:ext cx="2879999" cy="90000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Согласование проекта </a:t>
          </a:r>
          <a:endParaRPr lang="ru-RU" sz="2400" b="1" kern="1200" dirty="0"/>
        </a:p>
      </dsp:txBody>
      <dsp:txXfrm>
        <a:off x="5969671" y="1104010"/>
        <a:ext cx="2036467" cy="636398"/>
      </dsp:txXfrm>
    </dsp:sp>
    <dsp:sp modelId="{A8D5F848-033D-41C7-AD94-7C1206BE0BB4}">
      <dsp:nvSpPr>
        <dsp:cNvPr id="0" name=""/>
        <dsp:cNvSpPr/>
      </dsp:nvSpPr>
      <dsp:spPr>
        <a:xfrm rot="10775076">
          <a:off x="3853990" y="1296428"/>
          <a:ext cx="1003757" cy="285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939715" y="1353268"/>
        <a:ext cx="918031" cy="171452"/>
      </dsp:txXfrm>
    </dsp:sp>
    <dsp:sp modelId="{5E1303D6-CF43-49CB-A6F5-6C75AFD1AC6A}">
      <dsp:nvSpPr>
        <dsp:cNvPr id="0" name=""/>
        <dsp:cNvSpPr/>
      </dsp:nvSpPr>
      <dsp:spPr>
        <a:xfrm>
          <a:off x="415011" y="1008117"/>
          <a:ext cx="3240000" cy="90000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Доработка акта</a:t>
          </a:r>
        </a:p>
        <a:p>
          <a:pPr lvl="0" algn="ctr" defTabSz="1066800" rtl="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 </a:t>
          </a:r>
          <a:r>
            <a:rPr lang="ru-RU" sz="1800" b="1" kern="1200" dirty="0" smtClean="0"/>
            <a:t>при необходимости </a:t>
          </a:r>
          <a:endParaRPr lang="ru-RU" sz="2400" b="1" kern="1200" dirty="0"/>
        </a:p>
      </dsp:txBody>
      <dsp:txXfrm>
        <a:off x="889498" y="1139919"/>
        <a:ext cx="2291026" cy="636398"/>
      </dsp:txXfrm>
    </dsp:sp>
    <dsp:sp modelId="{0D1DA4A0-A933-4258-A12A-400FD614ACB4}">
      <dsp:nvSpPr>
        <dsp:cNvPr id="0" name=""/>
        <dsp:cNvSpPr/>
      </dsp:nvSpPr>
      <dsp:spPr>
        <a:xfrm rot="19672782">
          <a:off x="1680780" y="557857"/>
          <a:ext cx="539999" cy="332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688405" y="650768"/>
        <a:ext cx="440365" cy="19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04E2B96-FD6E-4525-A09C-DF50280B6299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6F243-FF01-4534-8769-10DAF7207F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5DC4C8-EDEB-48B7-8C98-84CBF0D2552D}" type="slidenum">
              <a:rPr lang="ru-RU"/>
              <a:pPr eaLnBrk="1" hangingPunct="1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1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45E-F6CF-4E90-9A3F-DCA2EF582C13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936BF-86FF-4A13-8501-6DEDF12B16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E958-2630-4408-8D51-F6F5310E796F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2CE4-8D82-4DE3-94E3-05A58D2ED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1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1161-D8F8-4CFF-A32E-2B70495E0EA8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936D-E7B7-47C3-BAB4-63A656E8C2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2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D5D9-CBB9-4FB3-A7F2-71F1DC4E61A5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B3928-B730-4849-9F29-90086560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3801-DBA1-4417-8F7E-5C4D253CA0BB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7E67-7DBD-4C38-BF07-D63C7BB7CB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9CFC-490A-4FEC-97BB-14569B7AA83A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96E6-B2E4-477A-8C26-6F92297776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15C2-6F85-42FA-9929-DD1707277947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9E89-E481-462E-A852-53A518FA05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C75A-74CA-4065-8C91-F23F4C5396D9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EF94D-A744-4A14-B211-83B7C6692F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E123-2CA6-4478-B220-9B29B258C3F2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645A-8AAD-4DA0-B6B1-E5685BE194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7DDF-6B05-4F63-AEEB-63DC542E7724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A0D6B-CE15-4AA7-BF80-793AAB5117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2526-7EBD-4B17-B8B3-BABB37837575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B6A9-3A4F-4424-91F9-7041017B5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F584F-73D2-48BC-81ED-4F9F9E89980A}" type="datetimeFigureOut">
              <a:rPr lang="ru-RU"/>
              <a:pPr>
                <a:defRPr/>
              </a:pPr>
              <a:t>06.12.2015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8B081C-A2E3-406F-824B-D2B0DE65F1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2.png"/><Relationship Id="rId7" Type="http://schemas.openxmlformats.org/officeDocument/2006/relationships/image" Target="../media/image2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954" y="1124745"/>
            <a:ext cx="8824786" cy="5522730"/>
          </a:xfrm>
          <a:prstGeom prst="rect">
            <a:avLst/>
          </a:prstGeom>
          <a:solidFill>
            <a:srgbClr val="FFFFCC"/>
          </a:solidFill>
          <a:ln w="28575">
            <a:solidFill>
              <a:srgbClr val="0F3FD2"/>
            </a:solidFill>
          </a:ln>
        </p:spPr>
        <p:txBody>
          <a:bodyPr wrap="square">
            <a:spAutoFit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нормирования в системе управления организацией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</a:t>
            </a:r>
            <a:r>
              <a:rPr lang="ru-RU" sz="4400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предназначение </a:t>
            </a: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локальных актов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ru-RU" sz="4400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виды локальных актов, их </a:t>
            </a: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4400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локальных </a:t>
            </a: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актов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</a:t>
            </a:r>
            <a:r>
              <a:rPr lang="ru-RU" sz="4400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и утверждения локальных </a:t>
            </a:r>
            <a:r>
              <a:rPr lang="ru-RU" sz="4400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0486" y="55081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954" y="116632"/>
            <a:ext cx="8824786" cy="864000"/>
          </a:xfrm>
          <a:gradFill flip="none" rotWithShape="1">
            <a:gsLst>
              <a:gs pos="85000">
                <a:srgbClr val="0F3FD2"/>
              </a:gs>
              <a:gs pos="2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algn="ctr">
            <a:noFill/>
          </a:ln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1588" indent="14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54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Обсуждаемые темы</a:t>
            </a:r>
          </a:p>
        </p:txBody>
      </p:sp>
    </p:spTree>
    <p:extLst>
      <p:ext uri="{BB962C8B-B14F-4D97-AF65-F5344CB8AC3E}">
        <p14:creationId xmlns:p14="http://schemas.microsoft.com/office/powerpoint/2010/main" val="11315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80727"/>
            <a:ext cx="8712200" cy="1044017"/>
          </a:xfrm>
          <a:gradFill>
            <a:gsLst>
              <a:gs pos="0">
                <a:srgbClr val="C67A34"/>
              </a:gs>
              <a:gs pos="23000">
                <a:srgbClr val="5E3D29"/>
              </a:gs>
              <a:gs pos="88000">
                <a:srgbClr val="AF7754"/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</a:pPr>
            <a:r>
              <a:rPr lang="ru-RU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Локальные акты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1800225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sz="2800" smtClean="0"/>
              <a:t>внутренние документы организации, устанавливающие в рамках ее компетенции нормы (правила) общего характера, предназначенные для регулирования всех видов деятельности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sz="2800" smtClean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195736" y="2905893"/>
            <a:ext cx="6696075" cy="3735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Положение о текущем контроле успеваемости и промежуточной аттестации обучающихся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Инструкции о пользовании оборудованием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Правила внутреннего трудового распорядка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Приказ об установлении штатного расписания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Распоряжение о проведении мероприятия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Решение педагогического совета о мерах педагогического воздействия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smtClean="0"/>
              <a:t>и др.</a:t>
            </a:r>
          </a:p>
          <a:p>
            <a:pPr>
              <a:defRPr/>
            </a:pPr>
            <a:endParaRPr lang="ru-RU" sz="2400" dirty="0" smtClean="0"/>
          </a:p>
        </p:txBody>
      </p:sp>
      <p:pic>
        <p:nvPicPr>
          <p:cNvPr id="12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49823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17975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9" y="5730056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1476375" y="1743075"/>
            <a:ext cx="7559675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8B10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solidFill>
                  <a:srgbClr val="760000"/>
                </a:solidFill>
              </a:rPr>
              <a:t>Официальный  документ образовательной организации</a:t>
            </a:r>
          </a:p>
        </p:txBody>
      </p:sp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1460500" y="4984750"/>
            <a:ext cx="755967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8B1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60000"/>
                </a:solidFill>
              </a:rPr>
              <a:t>Содержит необходимые реквизиты</a:t>
            </a: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1463675" y="3903663"/>
            <a:ext cx="7561263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8B1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60000"/>
                </a:solidFill>
              </a:rPr>
              <a:t>Основан на законодательстве и иных нормативах</a:t>
            </a:r>
          </a:p>
        </p:txBody>
      </p:sp>
      <p:sp>
        <p:nvSpPr>
          <p:cNvPr id="6149" name="Прямоугольник 9"/>
          <p:cNvSpPr>
            <a:spLocks noChangeArrowheads="1"/>
          </p:cNvSpPr>
          <p:nvPr/>
        </p:nvSpPr>
        <p:spPr bwMode="auto">
          <a:xfrm>
            <a:off x="1476375" y="6135688"/>
            <a:ext cx="7559675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8B1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60000"/>
                </a:solidFill>
              </a:rPr>
              <a:t>Принимается / утверждается в соответствии с уставом </a:t>
            </a:r>
          </a:p>
        </p:txBody>
      </p:sp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1498600" y="2822575"/>
            <a:ext cx="7559675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D8B10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760000"/>
                </a:solidFill>
              </a:rPr>
              <a:t>Применим исключительно внутри организации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1556792"/>
            <a:ext cx="1235687" cy="735391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000" b="-3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119785" y="89117"/>
            <a:ext cx="8938490" cy="1008062"/>
          </a:xfrm>
          <a:gradFill>
            <a:gsLst>
              <a:gs pos="0">
                <a:srgbClr val="C67A34"/>
              </a:gs>
              <a:gs pos="23000">
                <a:srgbClr val="5E3D29"/>
              </a:gs>
              <a:gs pos="86000">
                <a:srgbClr val="AF7754"/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Признаки локальных актов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4853849"/>
            <a:ext cx="1235687" cy="735391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000" b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107504" y="2693609"/>
            <a:ext cx="1210302" cy="735391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119784" y="5933969"/>
            <a:ext cx="1235687" cy="735391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82110" y="3773729"/>
            <a:ext cx="1261090" cy="735391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6000" b="-3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75469"/>
            <a:ext cx="8928992" cy="1093256"/>
          </a:xfrm>
          <a:prstGeom prst="rect">
            <a:avLst/>
          </a:prstGeom>
          <a:gradFill flip="none" rotWithShape="1">
            <a:gsLst>
              <a:gs pos="88000">
                <a:schemeClr val="accent3">
                  <a:lumMod val="40000"/>
                  <a:lumOff val="60000"/>
                </a:schemeClr>
              </a:gs>
              <a:gs pos="76000">
                <a:schemeClr val="accent3">
                  <a:lumMod val="50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ru-RU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Типы и </a:t>
            </a: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виды</a:t>
            </a:r>
            <a:b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локальных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актов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их особенности</a:t>
            </a:r>
            <a:endParaRPr lang="ru-RU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82320" y="1700808"/>
            <a:ext cx="4443413" cy="4455634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8000"/>
                </a:solidFill>
              </a:rPr>
              <a:t>Нормативные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400" dirty="0"/>
              <a:t>Для широкого (неопределенного) круга лиц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400" dirty="0" smtClean="0"/>
              <a:t>Предполагают </a:t>
            </a:r>
            <a:r>
              <a:rPr lang="ru-RU" sz="2400" dirty="0"/>
              <a:t>неоднократное применение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400" dirty="0" smtClean="0"/>
              <a:t>Издаются в </a:t>
            </a:r>
            <a:r>
              <a:rPr lang="ru-RU" sz="2400" dirty="0"/>
              <a:t>установленном порядке </a:t>
            </a:r>
            <a:r>
              <a:rPr lang="ru-RU" sz="2400" dirty="0" err="1"/>
              <a:t>управомоченным</a:t>
            </a:r>
            <a:r>
              <a:rPr lang="ru-RU" sz="2400" dirty="0"/>
              <a:t> органом государственной власти, органом или должностным </a:t>
            </a:r>
            <a:r>
              <a:rPr lang="ru-RU" sz="2400" dirty="0" smtClean="0"/>
              <a:t>лицом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400" dirty="0" smtClean="0"/>
              <a:t>Принимаются в целях нормирования</a:t>
            </a:r>
            <a:endParaRPr lang="ru-RU" sz="36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37493" y="1700808"/>
            <a:ext cx="4392612" cy="4455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Ненормативные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400" dirty="0" smtClean="0"/>
              <a:t>Для определенного круга лиц или для одного лица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400" dirty="0" smtClean="0"/>
              <a:t>Предполагают однократное применение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400" dirty="0" smtClean="0"/>
              <a:t>Издаются иными субъектами или в ином порядке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endParaRPr lang="ru-RU" sz="1400" dirty="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ru-RU" sz="2400" dirty="0" smtClean="0"/>
              <a:t>Принимаются во исполнение закона или иных норм права, по организационно-распорядительным вопросам</a:t>
            </a:r>
            <a:endParaRPr lang="ru-RU" sz="36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7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7938"/>
            <a:ext cx="9144000" cy="1164828"/>
          </a:xfrm>
          <a:prstGeom prst="rect">
            <a:avLst/>
          </a:prstGeom>
          <a:gradFill flip="none" rotWithShape="1">
            <a:gsLst>
              <a:gs pos="76000">
                <a:schemeClr val="accent3">
                  <a:lumMod val="50000"/>
                </a:schemeClr>
              </a:gs>
              <a:gs pos="8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eaLnBrk="0" hangingPunct="0">
              <a:lnSpc>
                <a:spcPct val="60000"/>
              </a:lnSpc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2pPr>
            <a:lvl3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3pPr>
            <a:lvl4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4pPr>
            <a:lvl5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cap="all" dirty="0"/>
              <a:t>структура </a:t>
            </a:r>
          </a:p>
          <a:p>
            <a:r>
              <a:rPr lang="ru-RU" sz="4800" dirty="0" smtClean="0"/>
              <a:t>нормативных </a:t>
            </a:r>
            <a:r>
              <a:rPr lang="ru-RU" sz="4800" dirty="0"/>
              <a:t>локальных актов</a:t>
            </a:r>
            <a:endParaRPr lang="en-US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263" y="1292746"/>
            <a:ext cx="6643687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/>
              <a:t>Обязательно содержат:</a:t>
            </a:r>
          </a:p>
          <a:p>
            <a:pPr marL="285750" indent="-28575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наименование органа, издавшего акт;</a:t>
            </a:r>
          </a:p>
          <a:p>
            <a:pPr marL="285750" indent="-28575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наименование вида акта и его название;</a:t>
            </a:r>
          </a:p>
          <a:p>
            <a:pPr marL="285750" indent="-28575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дата подписания (утверждения) акта и его номер;</a:t>
            </a:r>
          </a:p>
          <a:p>
            <a:pPr marL="285750" indent="-285750" algn="just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наименование должности и фамилию лица, подписавшего акт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456339" y="1705423"/>
            <a:ext cx="1358974" cy="3416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FFFFFF"/>
                </a:solidFill>
              </a:rPr>
              <a:t>Реквизиты</a:t>
            </a:r>
            <a:endParaRPr lang="ru-RU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561566" y="3321125"/>
            <a:ext cx="1785058" cy="5909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>
                <a:solidFill>
                  <a:srgbClr val="FFFFFF"/>
                </a:solidFill>
              </a:rPr>
              <a:t>Нормативные предписания</a:t>
            </a:r>
            <a:endParaRPr lang="ru-RU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213" y="3212976"/>
            <a:ext cx="6923087" cy="977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Пункты нумеруются арабскими цифрами с точкой и заголовков не имеют.</a:t>
            </a: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Пункты могут подразделяться на подпункты, которые могут иметь буквенную или цифровую нумерацию.</a:t>
            </a:r>
          </a:p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Нормативные правовые акты большого объема могут быть разбиты на главы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280034" y="2673294"/>
            <a:ext cx="1278492" cy="3416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/>
              <a:t>Преамбула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6375" y="2564904"/>
            <a:ext cx="7215188" cy="54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Содержит разъяснение целей и мотивов принятия нормативного правового акта. Положения нормативного характера в преамбулу не включаются</a:t>
            </a:r>
            <a:endParaRPr lang="ru-RU" spc="-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768713" y="4393465"/>
            <a:ext cx="174521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pc="-100" dirty="0"/>
              <a:t>Цитирование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7925" y="4293096"/>
            <a:ext cx="7065963" cy="757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При необходимости для полноты изложения вопроса могут воспроизводиться отдельные положения актов законодательства, которые должны иметь ссылки на эти акты и на официальный источник их опубликования</a:t>
            </a:r>
            <a:endParaRPr lang="ru-RU" spc="-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250" y="5257824"/>
            <a:ext cx="5829300" cy="979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pc="-100" dirty="0"/>
              <a:t>При необходимости указывается время вступления локального нормативного акта в действие, а также можно включить перечень локальных нормативных актов или отдельных положений, прекращающих действие с принятием нового акта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0900" y="6399736"/>
            <a:ext cx="1441420" cy="3416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/>
              <a:t>Приложения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538" y="6422280"/>
            <a:ext cx="1512887" cy="319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just">
              <a:lnSpc>
                <a:spcPct val="80000"/>
              </a:lnSpc>
              <a:spcAft>
                <a:spcPts val="0"/>
              </a:spcAft>
              <a:defRPr spc="-100"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При наличии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7019494" y="5662210"/>
            <a:ext cx="1656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pc="-110" dirty="0"/>
              <a:t>Заключительные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1516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9928"/>
            <a:ext cx="584719" cy="891000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9" y="1876350"/>
            <a:ext cx="2403000" cy="891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64" y="1781928"/>
            <a:ext cx="1512185" cy="999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263" y="3436337"/>
            <a:ext cx="9043312" cy="33676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24250" y="2851495"/>
            <a:ext cx="2721307" cy="4048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 marL="92075" indent="111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cap="all" dirty="0">
                <a:solidFill>
                  <a:schemeClr val="bg1"/>
                </a:solidFill>
              </a:rPr>
              <a:t>постановление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478706" y="2880171"/>
            <a:ext cx="2564606" cy="4060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defPPr>
              <a:defRPr lang="ru-RU"/>
            </a:defPPr>
            <a:lvl1pPr marL="92075" indent="11113" algn="ctr">
              <a:spcBef>
                <a:spcPct val="20000"/>
              </a:spcBef>
              <a:buFont typeface="Arial" charset="0"/>
              <a:buNone/>
              <a:defRPr sz="3200" b="1" cap="all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 dirty="0"/>
              <a:t>приказ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007945" y="2881361"/>
            <a:ext cx="3308373" cy="4048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defPPr>
              <a:defRPr lang="ru-RU"/>
            </a:defPPr>
            <a:lvl1pPr marL="92075" indent="11113" algn="ctr">
              <a:spcBef>
                <a:spcPct val="20000"/>
              </a:spcBef>
              <a:buFont typeface="Arial" charset="0"/>
              <a:buNone/>
              <a:defRPr sz="3200" b="1" cap="all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sz="2400" dirty="0"/>
              <a:t>решение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4300" y="1138391"/>
            <a:ext cx="2737379" cy="59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marL="69056" indent="8335"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коллегиальный орган управления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32036" y="1139938"/>
            <a:ext cx="2564606" cy="59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marL="69056" indent="8335"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руководитель организации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988448" y="1138391"/>
            <a:ext cx="3306818" cy="59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marL="69056" indent="8335" algn="ctr"/>
            <a:r>
              <a:rPr lang="ru-RU" sz="2400" b="1" dirty="0">
                <a:solidFill>
                  <a:schemeClr val="bg1"/>
                </a:solidFill>
              </a:rPr>
              <a:t>собрание работников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55565" y="3758786"/>
            <a:ext cx="1815468" cy="5972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 anchorCtr="1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Положение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26184" y="6135183"/>
            <a:ext cx="1843716" cy="556820"/>
          </a:xfrm>
          <a:prstGeom prst="rect">
            <a:avLst/>
          </a:prstGeom>
          <a:solidFill>
            <a:srgbClr val="207CB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 anchorCtr="1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Инструкция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744928" y="4950593"/>
            <a:ext cx="1810848" cy="6186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 anchorCtr="1">
            <a:no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Правила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24250" y="3501008"/>
            <a:ext cx="524026" cy="31683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vert270" anchor="ctr"/>
          <a:lstStyle>
            <a:defPPr>
              <a:defRPr lang="ru-RU"/>
            </a:defPPr>
            <a:lvl1pPr algn="ctr">
              <a:defRPr sz="4400" b="1" cap="all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100" dirty="0"/>
              <a:t>Виды ЛНА</a:t>
            </a:r>
            <a:endParaRPr lang="en-US" sz="2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35609" y="3513507"/>
            <a:ext cx="6274185" cy="1127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устанавливает правовой статус органа управления или структурного подразделения; порядок реализации какого-либо из правомочий; нормирует условия осуществления какой-либо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29218" y="4801120"/>
            <a:ext cx="6267424" cy="1175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регламентируют организационные, дисциплинарные, хозяйственные и иные специальные стороны деятельности образовательной организации, участников образовательного процесса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35609" y="6113379"/>
            <a:ext cx="6274185" cy="600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устанавливает способ ведения деятельности, осуществления функции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14300" y="188913"/>
            <a:ext cx="8885238" cy="857250"/>
          </a:xfrm>
          <a:prstGeom prst="rect">
            <a:avLst/>
          </a:prstGeom>
          <a:gradFill flip="none" rotWithShape="1">
            <a:gsLst>
              <a:gs pos="76000">
                <a:schemeClr val="accent3">
                  <a:lumMod val="50000"/>
                </a:schemeClr>
              </a:gs>
              <a:gs pos="8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eaLnBrk="0" hangingPunct="0">
              <a:lnSpc>
                <a:spcPct val="60000"/>
              </a:lnSpc>
              <a:defRPr sz="6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2pPr>
            <a:lvl3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3pPr>
            <a:lvl4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4pPr>
            <a:lvl5pPr algn="ctr" eaLnBrk="0" hangingPunct="0">
              <a:defRPr sz="4400">
                <a:solidFill>
                  <a:schemeClr val="lt1"/>
                </a:solidFill>
                <a:latin typeface="+mn-lt"/>
                <a:cs typeface="+mn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6000" dirty="0"/>
              <a:t>Формы локальных актов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350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us.123rf.com/400wm/400/400/elenathewise/elenathewise1109/elenathewise110900014/10500908-chemises-avec-documents-en-vertical-organisa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21320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07950" y="75469"/>
            <a:ext cx="8856514" cy="1225550"/>
          </a:xfrm>
          <a:gradFill>
            <a:gsLst>
              <a:gs pos="76000">
                <a:schemeClr val="accent3">
                  <a:lumMod val="50000"/>
                </a:schemeClr>
              </a:gs>
              <a:gs pos="87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600"/>
              </a:spcBef>
            </a:pPr>
            <a:r>
              <a:rPr lang="ru-RU" sz="5400" b="1" dirty="0" smtClean="0">
                <a:solidFill>
                  <a:schemeClr val="bg1"/>
                </a:solidFill>
              </a:rPr>
              <a:t>СИСТЕМА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локальных актов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23" descr="http://www.us.all.biz/img/us/service_catalog/608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3429000"/>
            <a:ext cx="2232025" cy="309562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07950" y="1989138"/>
            <a:ext cx="2303463" cy="1630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latin typeface="Calibri"/>
                <a:cs typeface="+mn-cs"/>
              </a:rPr>
              <a:t>Устав</a:t>
            </a:r>
            <a:r>
              <a:rPr lang="ru-RU" sz="3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нормативный локальный акт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dirty="0">
                <a:cs typeface="Arial" charset="0"/>
              </a:rPr>
              <a:t>высшей юридической силы </a:t>
            </a:r>
          </a:p>
        </p:txBody>
      </p:sp>
      <p:pic>
        <p:nvPicPr>
          <p:cNvPr id="8198" name="Picture 6" descr="C:\Users\Firinor\Desktop\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21163"/>
            <a:ext cx="24653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4438" y="1989138"/>
            <a:ext cx="2589212" cy="1471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Calibri"/>
                <a:cs typeface="+mn-cs"/>
              </a:rPr>
              <a:t>Положения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нормативные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локальные акты</a:t>
            </a:r>
            <a:r>
              <a:rPr lang="ru-RU" sz="2000" dirty="0">
                <a:solidFill>
                  <a:prstClr val="black"/>
                </a:solidFill>
                <a:cs typeface="Arial" charset="0"/>
              </a:rPr>
              <a:t>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dirty="0">
                <a:cs typeface="Arial" charset="0"/>
              </a:rPr>
              <a:t>утверждаемые согласно уставу</a:t>
            </a:r>
            <a:endParaRPr lang="ru-RU" dirty="0">
              <a:latin typeface="Calibri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263" y="1989138"/>
            <a:ext cx="3924300" cy="1255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Приказы, решения,</a:t>
            </a:r>
            <a:r>
              <a:rPr lang="ru-RU" sz="3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3200" b="1" dirty="0">
                <a:solidFill>
                  <a:srgbClr val="C00000"/>
                </a:solidFill>
                <a:latin typeface="Calibri"/>
                <a:cs typeface="+mn-cs"/>
              </a:rPr>
              <a:t>постановления, </a:t>
            </a:r>
            <a:r>
              <a:rPr lang="ru-RU" sz="3200" b="1" dirty="0">
                <a:solidFill>
                  <a:srgbClr val="7030A0"/>
                </a:solidFill>
                <a:latin typeface="Calibri"/>
                <a:cs typeface="+mn-cs"/>
              </a:rPr>
              <a:t>распоряжения</a:t>
            </a:r>
          </a:p>
          <a:p>
            <a:pPr algn="ctr">
              <a:lnSpc>
                <a:spcPts val="2000"/>
              </a:lnSpc>
              <a:defRPr/>
            </a:pPr>
            <a:r>
              <a:rPr lang="ru-RU" sz="2000" dirty="0">
                <a:solidFill>
                  <a:prstClr val="black"/>
                </a:solidFill>
                <a:cs typeface="Arial" charset="0"/>
              </a:rPr>
              <a:t>локальные акты</a:t>
            </a:r>
            <a:endParaRPr lang="ru-RU" sz="3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3976688" y="4384675"/>
            <a:ext cx="2736850" cy="393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Calibri"/>
                <a:cs typeface="+mn-cs"/>
              </a:rPr>
              <a:t>нормативные</a:t>
            </a: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4621213" y="4387850"/>
            <a:ext cx="2736850" cy="387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  <a:cs typeface="+mn-cs"/>
              </a:rPr>
              <a:t>ненормативные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5266532" y="4412456"/>
            <a:ext cx="2736850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правоприменительные</a:t>
            </a:r>
            <a:endParaRPr lang="ru-RU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" name="Прямая со стрелкой 2"/>
          <p:cNvCxnSpPr>
            <a:stCxn id="12" idx="2"/>
            <a:endCxn id="13" idx="0"/>
          </p:cNvCxnSpPr>
          <p:nvPr/>
        </p:nvCxnSpPr>
        <p:spPr>
          <a:xfrm>
            <a:off x="6183313" y="4581525"/>
            <a:ext cx="282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072563" cy="1143000"/>
          </a:xfrm>
          <a:gradFill>
            <a:gsLst>
              <a:gs pos="76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chemeClr val="bg1"/>
                </a:solidFill>
              </a:rPr>
              <a:t>Устав образовательной организации (ч. 2 ст. 25)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4925" y="1268413"/>
            <a:ext cx="9094788" cy="55451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/>
              <a:t>В уставе образовательной организации должна содержаться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наряду</a:t>
            </a:r>
            <a:r>
              <a:rPr lang="ru-RU" sz="2800" dirty="0" smtClean="0"/>
              <a:t> с информацией, предусмотренной законодательством Российской Федерации,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следующая информация</a:t>
            </a:r>
            <a:r>
              <a:rPr lang="ru-RU" sz="2800" dirty="0" smtClean="0"/>
              <a:t>: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/>
              <a:t>1) тип образовательной организации;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/>
              <a:t>2) учредитель или учредители образовательной организации;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/>
              <a:t>3) виды реализуемых образовательных программ с указанием уровня образования и (или) направленности;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800" dirty="0" smtClean="0"/>
              <a:t>4) структура и компетенция органов управления образовательной организации, порядок их формирования и сроки полномочий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03200" y="908050"/>
            <a:ext cx="2868613" cy="1152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3200" dirty="0" smtClean="0"/>
              <a:t>правила приема обучающихся</a:t>
            </a:r>
            <a:endParaRPr lang="ru-RU" sz="32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3276600" y="908050"/>
            <a:ext cx="5746750" cy="1158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88900" lvl="1" indent="0" algn="ctr" defTabSz="914400" eaLnBrk="1" latinLnBrk="0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 sz="3200"/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1">
              <a:defRPr/>
            </a:pPr>
            <a:r>
              <a:rPr lang="ru-RU" dirty="0"/>
              <a:t>порядок и основания перевода, отчисления и восстановления обучающихся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076950" y="4675188"/>
            <a:ext cx="2751138" cy="12747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/>
            </a:lvl1pPr>
            <a:lvl2pPr marL="88900" lvl="1" indent="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32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defRPr/>
            </a:pPr>
            <a:r>
              <a:rPr lang="ru-RU" dirty="0" smtClean="0"/>
              <a:t>режим занятий обучающихся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9388" y="4679950"/>
            <a:ext cx="5256212" cy="2062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/>
            </a:lvl1pPr>
            <a:lvl2pPr marL="88900" lvl="1" indent="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defRPr/>
            </a:pPr>
            <a:r>
              <a:rPr lang="ru-RU" sz="3200" dirty="0" smtClean="0"/>
              <a:t>формы, периодичность и порядок текущего контроля успеваемости и промежуточной аттестации обучающихся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79388" y="2201863"/>
            <a:ext cx="8843962" cy="23796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88900" lvl="1" indent="0" algn="ctr" defTabSz="914400" eaLnBrk="1" latinLnBrk="0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 sz="3200"/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lvl="1">
              <a:defRPr/>
            </a:pPr>
            <a:r>
              <a:rPr lang="ru-RU" dirty="0" smtClean="0"/>
              <a:t>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948488" y="6242050"/>
            <a:ext cx="1168400" cy="5000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dk1"/>
                </a:solidFill>
                <a:latin typeface="+mn-lt"/>
                <a:cs typeface="+mn-cs"/>
              </a:defRPr>
            </a:lvl1pPr>
            <a:lvl2pPr marL="88900" lvl="1" indent="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 sz="2800">
                <a:solidFill>
                  <a:schemeClr val="dk1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dk1"/>
                </a:solidFill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dk1"/>
                </a:solidFill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dk1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lvl="1">
              <a:defRPr/>
            </a:pPr>
            <a:r>
              <a:rPr lang="ru-RU" sz="3200" dirty="0" smtClean="0"/>
              <a:t>и др.</a:t>
            </a:r>
          </a:p>
        </p:txBody>
      </p:sp>
      <p:sp>
        <p:nvSpPr>
          <p:cNvPr id="35848" name="Заголовок 1"/>
          <p:cNvSpPr txBox="1">
            <a:spLocks/>
          </p:cNvSpPr>
          <p:nvPr/>
        </p:nvSpPr>
        <p:spPr bwMode="auto">
          <a:xfrm>
            <a:off x="0" y="-26988"/>
            <a:ext cx="9144000" cy="800101"/>
          </a:xfrm>
          <a:prstGeom prst="rect">
            <a:avLst/>
          </a:prstGeom>
          <a:gradFill>
            <a:gsLst>
              <a:gs pos="76000">
                <a:schemeClr val="accent3">
                  <a:lumMod val="50000"/>
                </a:schemeClr>
              </a:gs>
              <a:gs pos="91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defPPr>
              <a:defRPr lang="ru-RU"/>
            </a:defPPr>
            <a:lvl1pPr algn="ctr">
              <a:defRPr sz="3600" b="1" cap="all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r>
              <a:rPr lang="ru-RU" sz="3200"/>
              <a:t>Локальные нормативные акты (ст. 30)</a:t>
            </a:r>
          </a:p>
        </p:txBody>
      </p:sp>
    </p:spTree>
    <p:extLst>
      <p:ext uri="{BB962C8B-B14F-4D97-AF65-F5344CB8AC3E}">
        <p14:creationId xmlns:p14="http://schemas.microsoft.com/office/powerpoint/2010/main" val="17080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155575" y="5426075"/>
            <a:ext cx="3836988" cy="101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29. Информационная открытость образовательной организации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55575" y="4168775"/>
            <a:ext cx="3836988" cy="101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28. Компетенция, права, обязанности и ответственность образовательной организации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61925" y="3217863"/>
            <a:ext cx="3830638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27. Структура образовательной организации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55575" y="2263775"/>
            <a:ext cx="3836988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26. </a:t>
            </a:r>
            <a:r>
              <a:rPr lang="ru-RU" sz="2000" b="1" spc="-60" dirty="0"/>
              <a:t>Управление образовательной организацией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07950" y="1068388"/>
            <a:ext cx="3836988" cy="4000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14. Язык образования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086225" y="1268413"/>
            <a:ext cx="4951413" cy="4000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Статья 33. Обучающиеся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4094163" y="2735263"/>
            <a:ext cx="4943475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34. Основные права обучающихся и меры их социальной поддержки и стимулирования</a:t>
            </a: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4086225" y="1916113"/>
            <a:ext cx="4951413" cy="5921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39. Предоставление жилых помещений в общежитиях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4124325" y="3789363"/>
            <a:ext cx="4913313" cy="590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43. Обязанности и ответственность обучающихся</a:t>
            </a: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4143375" y="4581525"/>
            <a:ext cx="4908550" cy="10826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4143375" y="5876925"/>
            <a:ext cx="4908550" cy="838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45. Защита прав обучающихся, родителей (законных представителей) несовершеннолетних обучающихся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-26988"/>
            <a:ext cx="9144000" cy="800101"/>
          </a:xfrm>
          <a:prstGeom prst="rect">
            <a:avLst/>
          </a:prstGeom>
          <a:gradFill>
            <a:gsLst>
              <a:gs pos="76000">
                <a:schemeClr val="accent3">
                  <a:lumMod val="50000"/>
                </a:schemeClr>
              </a:gs>
              <a:gs pos="91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defPPr>
              <a:defRPr lang="ru-RU"/>
            </a:defPPr>
            <a:lvl1pPr algn="ctr">
              <a:defRPr sz="3600" b="1" cap="all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r>
              <a:rPr lang="ru-RU" sz="3200"/>
              <a:t>Локальные нормативные акты (ст. 30)</a:t>
            </a:r>
          </a:p>
        </p:txBody>
      </p:sp>
    </p:spTree>
    <p:extLst>
      <p:ext uri="{BB962C8B-B14F-4D97-AF65-F5344CB8AC3E}">
        <p14:creationId xmlns:p14="http://schemas.microsoft.com/office/powerpoint/2010/main" val="24546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8" name="Прямоугольник 24"/>
          <p:cNvSpPr>
            <a:spLocks noChangeArrowheads="1"/>
          </p:cNvSpPr>
          <p:nvPr/>
        </p:nvSpPr>
        <p:spPr bwMode="auto">
          <a:xfrm>
            <a:off x="2124075" y="6402388"/>
            <a:ext cx="4849813" cy="3397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108. Заключительные положения</a:t>
            </a:r>
          </a:p>
        </p:txBody>
      </p:sp>
      <p:sp>
        <p:nvSpPr>
          <p:cNvPr id="39959" name="Прямоугольник 23"/>
          <p:cNvSpPr>
            <a:spLocks noChangeArrowheads="1"/>
          </p:cNvSpPr>
          <p:nvPr/>
        </p:nvSpPr>
        <p:spPr bwMode="auto">
          <a:xfrm>
            <a:off x="4786313" y="5270500"/>
            <a:ext cx="4191000" cy="8366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62. Восстановление в организации, осуществляющей образовательную деятельность</a:t>
            </a:r>
          </a:p>
        </p:txBody>
      </p:sp>
      <p:sp>
        <p:nvSpPr>
          <p:cNvPr id="39958" name="Прямоугольник 22"/>
          <p:cNvSpPr>
            <a:spLocks noChangeArrowheads="1"/>
          </p:cNvSpPr>
          <p:nvPr/>
        </p:nvSpPr>
        <p:spPr bwMode="auto">
          <a:xfrm>
            <a:off x="4786313" y="4457700"/>
            <a:ext cx="4191000" cy="5921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61. Прекращение образовательных отношений</a:t>
            </a:r>
          </a:p>
        </p:txBody>
      </p:sp>
      <p:sp>
        <p:nvSpPr>
          <p:cNvPr id="39957" name="Прямоугольник 21"/>
          <p:cNvSpPr>
            <a:spLocks noChangeArrowheads="1"/>
          </p:cNvSpPr>
          <p:nvPr/>
        </p:nvSpPr>
        <p:spPr bwMode="auto">
          <a:xfrm>
            <a:off x="4786313" y="3644900"/>
            <a:ext cx="4165600" cy="590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57. Изменение образовательных отношений</a:t>
            </a:r>
          </a:p>
        </p:txBody>
      </p:sp>
      <p:sp>
        <p:nvSpPr>
          <p:cNvPr id="39956" name="Прямоугольник 20"/>
          <p:cNvSpPr>
            <a:spLocks noChangeArrowheads="1"/>
          </p:cNvSpPr>
          <p:nvPr/>
        </p:nvSpPr>
        <p:spPr bwMode="auto">
          <a:xfrm>
            <a:off x="4786313" y="2349500"/>
            <a:ext cx="4165600" cy="107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55. Общие требования к приему на обучение в организацию, осуществляющую образовательную деятельность</a:t>
            </a:r>
          </a:p>
        </p:txBody>
      </p:sp>
      <p:sp>
        <p:nvSpPr>
          <p:cNvPr id="39955" name="Прямоугольник 19"/>
          <p:cNvSpPr>
            <a:spLocks noChangeArrowheads="1"/>
          </p:cNvSpPr>
          <p:nvPr/>
        </p:nvSpPr>
        <p:spPr bwMode="auto">
          <a:xfrm>
            <a:off x="4786313" y="1781175"/>
            <a:ext cx="4171950" cy="3460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54. Договор об образовании</a:t>
            </a:r>
          </a:p>
        </p:txBody>
      </p:sp>
      <p:sp>
        <p:nvSpPr>
          <p:cNvPr id="39954" name="Прямоугольник 18"/>
          <p:cNvSpPr>
            <a:spLocks noChangeArrowheads="1"/>
          </p:cNvSpPr>
          <p:nvPr/>
        </p:nvSpPr>
        <p:spPr bwMode="auto">
          <a:xfrm>
            <a:off x="4773613" y="971550"/>
            <a:ext cx="4167187" cy="590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53. Возникновение образовательных отношений</a:t>
            </a:r>
          </a:p>
        </p:txBody>
      </p:sp>
      <p:sp>
        <p:nvSpPr>
          <p:cNvPr id="39953" name="Прямоугольник 17"/>
          <p:cNvSpPr>
            <a:spLocks noChangeArrowheads="1"/>
          </p:cNvSpPr>
          <p:nvPr/>
        </p:nvSpPr>
        <p:spPr bwMode="auto">
          <a:xfrm>
            <a:off x="58738" y="5237163"/>
            <a:ext cx="4286250" cy="5857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52. Иные работники образовательных организаций</a:t>
            </a:r>
          </a:p>
        </p:txBody>
      </p:sp>
      <p:sp>
        <p:nvSpPr>
          <p:cNvPr id="39951" name="Прямоугольник 15"/>
          <p:cNvSpPr>
            <a:spLocks noChangeArrowheads="1"/>
          </p:cNvSpPr>
          <p:nvPr/>
        </p:nvSpPr>
        <p:spPr bwMode="auto">
          <a:xfrm>
            <a:off x="73025" y="3644900"/>
            <a:ext cx="4271963" cy="1330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51. Правовой статус руководителя образовательной организации. Президент образовательной организации высшего образования</a:t>
            </a:r>
          </a:p>
        </p:txBody>
      </p:sp>
      <p:sp>
        <p:nvSpPr>
          <p:cNvPr id="39950" name="Прямоугольник 14"/>
          <p:cNvSpPr>
            <a:spLocks noChangeArrowheads="1"/>
          </p:cNvSpPr>
          <p:nvPr/>
        </p:nvSpPr>
        <p:spPr bwMode="auto">
          <a:xfrm>
            <a:off x="66675" y="2781300"/>
            <a:ext cx="4284663" cy="58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50. Научно-педагогические работники</a:t>
            </a:r>
          </a:p>
        </p:txBody>
      </p:sp>
      <p:sp>
        <p:nvSpPr>
          <p:cNvPr id="25" name="Прямоугольник 13"/>
          <p:cNvSpPr>
            <a:spLocks noChangeArrowheads="1"/>
          </p:cNvSpPr>
          <p:nvPr/>
        </p:nvSpPr>
        <p:spPr bwMode="auto">
          <a:xfrm>
            <a:off x="58738" y="1235075"/>
            <a:ext cx="4286250" cy="13287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Статья 47. Правовой статус педагогических работников.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Права и свободы педагогических работников, гарантии их реализации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-26988"/>
            <a:ext cx="9144000" cy="800101"/>
          </a:xfrm>
          <a:prstGeom prst="rect">
            <a:avLst/>
          </a:prstGeom>
          <a:gradFill>
            <a:gsLst>
              <a:gs pos="76000">
                <a:schemeClr val="accent3">
                  <a:lumMod val="50000"/>
                </a:schemeClr>
              </a:gs>
              <a:gs pos="91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defPPr>
              <a:defRPr lang="ru-RU"/>
            </a:defPPr>
            <a:lvl1pPr algn="ctr">
              <a:defRPr sz="3600" b="1" cap="all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r>
              <a:rPr lang="ru-RU" sz="3200"/>
              <a:t>Локальные нормативные акты (ст. 30)</a:t>
            </a:r>
          </a:p>
        </p:txBody>
      </p:sp>
    </p:spTree>
    <p:extLst>
      <p:ext uri="{BB962C8B-B14F-4D97-AF65-F5344CB8AC3E}">
        <p14:creationId xmlns:p14="http://schemas.microsoft.com/office/powerpoint/2010/main" val="41270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http://img-fotki.yandex.ru/get/9161/32070366.79/0_882ea_7028bb3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9475"/>
            <a:ext cx="39592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" descr="http://img-fotki.yandex.ru/get/9165/32070366.79/0_882ef_72fd20e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513"/>
            <a:ext cx="40322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img-fotki.yandex.ru/get/6712/32070366.7b/0_88674_8f36683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26988"/>
            <a:ext cx="4968875" cy="665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413" y="6372225"/>
            <a:ext cx="87836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Иллюстрации из журнала «Крокодил» 80-90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 descr="C:\Users\Firinor\Desktop\157099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00" y="4784346"/>
            <a:ext cx="627370" cy="9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livedoor.blogimg.jp/somanyjobs/imgs/7/3/73dce7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5" y="4809636"/>
            <a:ext cx="694902" cy="7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7545" y="1630536"/>
            <a:ext cx="1944291" cy="997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0"/>
              </a:spcBef>
              <a:defRPr/>
            </a:pPr>
            <a:r>
              <a:rPr lang="ru-RU" sz="2100" dirty="0">
                <a:solidFill>
                  <a:prstClr val="black"/>
                </a:solidFill>
              </a:rPr>
              <a:t>акты, нормирующие деятельность организации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4670" y="2740934"/>
            <a:ext cx="2430066" cy="7709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2100" dirty="0">
                <a:solidFill>
                  <a:prstClr val="black"/>
                </a:solidFill>
              </a:rPr>
              <a:t>организационно-распорядительная документация </a:t>
            </a: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7" y="1534622"/>
            <a:ext cx="2403000" cy="891000"/>
          </a:xfrm>
          <a:prstGeom prst="rect">
            <a:avLst/>
          </a:prstGeom>
        </p:spPr>
      </p:pic>
      <p:pic>
        <p:nvPicPr>
          <p:cNvPr id="10" name="Picture 4" descr="https://www.inprocorp.com/Portals/0/images/product/picto/P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81" y="3276903"/>
            <a:ext cx="1348361" cy="122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37" y="5125756"/>
            <a:ext cx="117575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>
            <a:stCxn id="8" idx="2"/>
            <a:endCxn id="10" idx="0"/>
          </p:cNvCxnSpPr>
          <p:nvPr/>
        </p:nvCxnSpPr>
        <p:spPr>
          <a:xfrm flipH="1">
            <a:off x="625400" y="2425622"/>
            <a:ext cx="720547" cy="851281"/>
          </a:xfrm>
          <a:prstGeom prst="straightConnector1">
            <a:avLst/>
          </a:prstGeom>
          <a:ln w="88900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640" y="2425622"/>
            <a:ext cx="1671" cy="2384014"/>
          </a:xfrm>
          <a:prstGeom prst="straightConnector1">
            <a:avLst/>
          </a:prstGeom>
          <a:ln w="88900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350174" y="2425622"/>
            <a:ext cx="987664" cy="3289888"/>
          </a:xfrm>
          <a:prstGeom prst="straightConnector1">
            <a:avLst/>
          </a:prstGeom>
          <a:ln w="88900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2483768" y="1868063"/>
            <a:ext cx="841877" cy="52214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7CBA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28831"/>
            <a:ext cx="1512185" cy="999000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 flipH="1">
            <a:off x="5678001" y="1868062"/>
            <a:ext cx="920820" cy="522143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7C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821" y="5933040"/>
            <a:ext cx="3673079" cy="770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0"/>
              </a:spcBef>
              <a:defRPr/>
            </a:pPr>
            <a:r>
              <a:rPr lang="ru-RU" sz="2100" dirty="0">
                <a:solidFill>
                  <a:prstClr val="black"/>
                </a:solidFill>
              </a:rPr>
              <a:t>акты, регулирующие </a:t>
            </a:r>
          </a:p>
          <a:p>
            <a:pPr algn="ctr" eaLnBrk="0" hangingPunct="0">
              <a:lnSpc>
                <a:spcPct val="70000"/>
              </a:lnSpc>
              <a:spcBef>
                <a:spcPts val="0"/>
              </a:spcBef>
              <a:defRPr/>
            </a:pPr>
            <a:r>
              <a:rPr lang="ru-RU" sz="2100" dirty="0">
                <a:solidFill>
                  <a:prstClr val="black"/>
                </a:solidFill>
              </a:rPr>
              <a:t>трудовые отношения между работодателем и работником</a:t>
            </a:r>
          </a:p>
        </p:txBody>
      </p:sp>
      <p:cxnSp>
        <p:nvCxnSpPr>
          <p:cNvPr id="51" name="Прямая со стрелкой 50"/>
          <p:cNvCxnSpPr>
            <a:endCxn id="11" idx="3"/>
          </p:cNvCxnSpPr>
          <p:nvPr/>
        </p:nvCxnSpPr>
        <p:spPr>
          <a:xfrm flipH="1" flipV="1">
            <a:off x="4249670" y="5283846"/>
            <a:ext cx="3831095" cy="436091"/>
          </a:xfrm>
          <a:prstGeom prst="straightConnector1">
            <a:avLst/>
          </a:prstGeom>
          <a:ln w="889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686449" y="6081743"/>
            <a:ext cx="1572815" cy="7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65237" y="4725071"/>
            <a:ext cx="1927663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учетом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</a:t>
            </a:r>
          </a:p>
        </p:txBody>
      </p:sp>
      <p:sp>
        <p:nvSpPr>
          <p:cNvPr id="66" name="Стрелка вправо 65"/>
          <p:cNvSpPr/>
          <p:nvPr/>
        </p:nvSpPr>
        <p:spPr>
          <a:xfrm rot="16200000">
            <a:off x="7640676" y="4405319"/>
            <a:ext cx="1964015" cy="52214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7CBA"/>
              </a:solidFill>
            </a:endParaRPr>
          </a:p>
        </p:txBody>
      </p:sp>
      <p:sp>
        <p:nvSpPr>
          <p:cNvPr id="69" name="Стрелка вправо 68"/>
          <p:cNvSpPr/>
          <p:nvPr/>
        </p:nvSpPr>
        <p:spPr>
          <a:xfrm rot="10800000">
            <a:off x="7031730" y="6061689"/>
            <a:ext cx="1067475" cy="52214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7CBA"/>
              </a:solidFill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flipH="1" flipV="1">
            <a:off x="3856535" y="2740934"/>
            <a:ext cx="4285056" cy="2859890"/>
          </a:xfrm>
          <a:prstGeom prst="straightConnector1">
            <a:avLst/>
          </a:prstGeom>
          <a:ln w="889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2864644" y="3418220"/>
            <a:ext cx="1880901" cy="714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действие</a:t>
            </a:r>
          </a:p>
        </p:txBody>
      </p:sp>
      <p:pic>
        <p:nvPicPr>
          <p:cNvPr id="92" name="Рисунок 9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7898" y="5733256"/>
            <a:ext cx="621000" cy="945000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44447" y="115888"/>
            <a:ext cx="8910653" cy="1115801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ru-RU" sz="4000" b="1" cap="all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Правомочность утверждения</a:t>
            </a:r>
            <a:endParaRPr lang="ru-RU" sz="4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3498574">
            <a:off x="4998173" y="3864778"/>
            <a:ext cx="3807835" cy="3374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4" grpId="0" animBg="1"/>
      <p:bldP spid="39" grpId="0" animBg="1"/>
      <p:bldP spid="5" grpId="0" animBg="1"/>
      <p:bldP spid="61" grpId="0"/>
      <p:bldP spid="62" grpId="0"/>
      <p:bldP spid="66" grpId="0" animBg="1"/>
      <p:bldP spid="69" grpId="0" animBg="1"/>
      <p:bldP spid="8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5413"/>
            <a:ext cx="8642350" cy="1143000"/>
          </a:xfr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ЭТАПЫ </a:t>
            </a:r>
            <a:r>
              <a:rPr lang="ru-RU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изменения </a:t>
            </a:r>
            <a:br>
              <a:rPr lang="ru-RU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нормативного </a:t>
            </a:r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поля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50825" y="6165850"/>
            <a:ext cx="8642350" cy="5762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Внесение изменений в действующие акты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6024" y="3573016"/>
          <a:ext cx="86764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0825" y="1376363"/>
            <a:ext cx="8642350" cy="757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7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Определение круга вопросов,</a:t>
            </a:r>
          </a:p>
          <a:p>
            <a:pPr algn="ctr" eaLnBrk="0" hangingPunct="0">
              <a:lnSpc>
                <a:spcPct val="7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  <a:cs typeface="+mn-cs"/>
              </a:rPr>
              <a:t>требующих создания (изменения) локальных актов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2241550"/>
            <a:ext cx="864235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Определение этапов и сроков их разработки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905125"/>
            <a:ext cx="4752975" cy="5953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Создание рабочих групп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50825" y="5516563"/>
            <a:ext cx="8642350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Утверждение в соответствии с установленным порядком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9700" y="2905125"/>
            <a:ext cx="3673475" cy="595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  <a:cs typeface="+mn-cs"/>
              </a:rPr>
              <a:t>Номенклатура дел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375076">
            <a:off x="4120357" y="1969294"/>
            <a:ext cx="360362" cy="53975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трелка вправо 18"/>
          <p:cNvSpPr/>
          <p:nvPr/>
        </p:nvSpPr>
        <p:spPr>
          <a:xfrm rot="5375076">
            <a:off x="4120357" y="2616994"/>
            <a:ext cx="360362" cy="53975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трелка вправо 19"/>
          <p:cNvSpPr/>
          <p:nvPr/>
        </p:nvSpPr>
        <p:spPr>
          <a:xfrm rot="5375076">
            <a:off x="4158457" y="3337719"/>
            <a:ext cx="360362" cy="53975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трелка вправо 20"/>
          <p:cNvSpPr/>
          <p:nvPr/>
        </p:nvSpPr>
        <p:spPr>
          <a:xfrm rot="5375076">
            <a:off x="6031707" y="5141119"/>
            <a:ext cx="360362" cy="53975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Стрелка вправо 21"/>
          <p:cNvSpPr/>
          <p:nvPr/>
        </p:nvSpPr>
        <p:spPr>
          <a:xfrm rot="5375076">
            <a:off x="6065044" y="5861844"/>
            <a:ext cx="360362" cy="53975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Стрелка вправо 23"/>
          <p:cNvSpPr/>
          <p:nvPr/>
        </p:nvSpPr>
        <p:spPr>
          <a:xfrm rot="16175076">
            <a:off x="7897813" y="4356100"/>
            <a:ext cx="1728787" cy="30321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трелка вправо 26"/>
          <p:cNvSpPr/>
          <p:nvPr/>
        </p:nvSpPr>
        <p:spPr>
          <a:xfrm rot="10824924" flipH="1">
            <a:off x="4859338" y="2927350"/>
            <a:ext cx="579437" cy="465138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Graphic spid="6" grpId="0">
        <p:bldAsOne/>
      </p:bldGraphic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flipH="1">
            <a:off x="107504" y="44624"/>
            <a:ext cx="8856662" cy="4968974"/>
          </a:xfrm>
          <a:prstGeom prst="verticalScroll">
            <a:avLst>
              <a:gd name="adj" fmla="val 10338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83000">
                <a:srgbClr val="FFFFCC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452438" algn="just">
              <a:tabLst>
                <a:tab pos="265113" algn="l"/>
                <a:tab pos="6724650" algn="l"/>
              </a:tabLst>
              <a:defRPr/>
            </a:pPr>
            <a:r>
              <a:rPr lang="ru-RU" sz="3200" b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никогда не обоготворяла права, никогда не верила в его совершенство, совершенства от него не требовала… Она смотрела на него, как на дело второстепенное, считая первостепенным делом веру и спасение души.</a:t>
            </a:r>
          </a:p>
          <a:p>
            <a:pPr marL="176213" indent="452438" algn="r">
              <a:tabLst>
                <a:tab pos="265113" algn="l"/>
                <a:tab pos="6724650" algn="l"/>
              </a:tabLst>
              <a:defRPr/>
            </a:pPr>
            <a:r>
              <a:rPr lang="ru-RU" sz="2800" b="1" i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</a:t>
            </a:r>
            <a:r>
              <a:rPr lang="en-US" sz="2800" b="1" i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Аксаков</a:t>
            </a:r>
          </a:p>
          <a:p>
            <a:pPr marL="176213" indent="452438" algn="r">
              <a:tabLst>
                <a:tab pos="265113" algn="l"/>
                <a:tab pos="6724650" algn="l"/>
              </a:tabLst>
              <a:defRPr/>
            </a:pPr>
            <a:r>
              <a:rPr lang="ru-RU" sz="2800" b="1" i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внутреннем состоянии России</a:t>
            </a:r>
            <a:r>
              <a:rPr lang="ru-RU" sz="2800" b="1" i="1" dirty="0" smtClean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800" b="1" i="1" dirty="0">
                <a:solidFill>
                  <a:srgbClr val="0F3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367" y="5229200"/>
            <a:ext cx="842493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83000">
                <a:srgbClr val="FFFFCC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176213" indent="452438" algn="just">
              <a:tabLst>
                <a:tab pos="265113" algn="l"/>
                <a:tab pos="6724650" algn="l"/>
              </a:tabLst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4000" dirty="0" smtClean="0">
                <a:solidFill>
                  <a:srgbClr val="0F3FD2"/>
                </a:solidFill>
              </a:rPr>
              <a:t>Закон – что дышло:</a:t>
            </a:r>
          </a:p>
          <a:p>
            <a:pPr indent="0" algn="ctr">
              <a:lnSpc>
                <a:spcPct val="90000"/>
              </a:lnSpc>
            </a:pPr>
            <a:r>
              <a:rPr lang="ru-RU" sz="4000" dirty="0" smtClean="0">
                <a:solidFill>
                  <a:srgbClr val="0F3FD2"/>
                </a:solidFill>
              </a:rPr>
              <a:t>куда </a:t>
            </a:r>
            <a:r>
              <a:rPr lang="ru-RU" sz="4000" dirty="0">
                <a:solidFill>
                  <a:srgbClr val="0F3FD2"/>
                </a:solidFill>
              </a:rPr>
              <a:t>повернешь </a:t>
            </a:r>
            <a:r>
              <a:rPr lang="ru-RU" sz="4000" dirty="0" smtClean="0">
                <a:solidFill>
                  <a:srgbClr val="0F3FD2"/>
                </a:solidFill>
              </a:rPr>
              <a:t>– туда </a:t>
            </a:r>
            <a:r>
              <a:rPr lang="ru-RU" sz="4000" dirty="0">
                <a:solidFill>
                  <a:srgbClr val="0F3FD2"/>
                </a:solidFill>
              </a:rPr>
              <a:t>и </a:t>
            </a:r>
            <a:r>
              <a:rPr lang="ru-RU" sz="4000" dirty="0" smtClean="0">
                <a:solidFill>
                  <a:srgbClr val="0F3FD2"/>
                </a:solidFill>
              </a:rPr>
              <a:t>вышло</a:t>
            </a:r>
          </a:p>
          <a:p>
            <a:pPr algn="r"/>
            <a:r>
              <a:rPr lang="ru-RU" i="1" dirty="0" smtClean="0">
                <a:solidFill>
                  <a:srgbClr val="0F3FD2"/>
                </a:solidFill>
              </a:rPr>
              <a:t>Русский фольклор</a:t>
            </a:r>
            <a:endParaRPr lang="ru-RU" i="1" dirty="0">
              <a:solidFill>
                <a:srgbClr val="0F3F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5428" y="106189"/>
            <a:ext cx="8949035" cy="802531"/>
          </a:xfrm>
          <a:gradFill flip="none" rotWithShape="1">
            <a:gsLst>
              <a:gs pos="85000">
                <a:srgbClr val="0F3FD2"/>
              </a:gs>
              <a:gs pos="2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algn="ctr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1588" indent="14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6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правовая культура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196975"/>
            <a:ext cx="4102100" cy="64611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prstClr val="black"/>
                </a:solidFill>
                <a:cs typeface="Arial" charset="0"/>
              </a:rPr>
              <a:t>правосознание</a:t>
            </a: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4788024" y="6381328"/>
            <a:ext cx="230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</a:rPr>
              <a:t>правовые отношения</a:t>
            </a:r>
            <a:endParaRPr lang="ru-RU" dirty="0"/>
          </a:p>
        </p:txBody>
      </p:sp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4283968" y="1908175"/>
            <a:ext cx="343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естественный органический рост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196975"/>
            <a:ext cx="540000" cy="5400000"/>
          </a:xfrm>
          <a:prstGeom prst="rect">
            <a:avLst/>
          </a:prstGeom>
          <a:gradFill flip="none" rotWithShape="1">
            <a:gsLst>
              <a:gs pos="67000">
                <a:schemeClr val="tx2">
                  <a:lumMod val="40000"/>
                  <a:lumOff val="60000"/>
                </a:schemeClr>
              </a:gs>
              <a:gs pos="86000">
                <a:schemeClr val="bg1"/>
              </a:gs>
              <a:gs pos="16000">
                <a:schemeClr val="tx2">
                  <a:lumMod val="60000"/>
                  <a:lumOff val="40000"/>
                </a:schemeClr>
              </a:gs>
              <a:gs pos="94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 t="-100000" r="-100000"/>
          </a:gra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prstClr val="black"/>
                </a:solidFill>
                <a:cs typeface="Arial" charset="0"/>
              </a:rPr>
              <a:t>правовая культура общества</a:t>
            </a:r>
            <a:endParaRPr lang="ru-RU" sz="2800" b="1" cap="all" dirty="0"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2347912"/>
            <a:ext cx="4089400" cy="175418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chemeClr val="bg1"/>
                </a:solidFill>
                <a:cs typeface="Arial" charset="0"/>
              </a:rPr>
              <a:t>Система </a:t>
            </a:r>
          </a:p>
          <a:p>
            <a:pPr algn="ctr">
              <a:defRPr/>
            </a:pPr>
            <a:r>
              <a:rPr lang="ru-RU" sz="3600" b="1" cap="all" dirty="0">
                <a:solidFill>
                  <a:schemeClr val="bg1"/>
                </a:solidFill>
                <a:cs typeface="Arial" charset="0"/>
              </a:rPr>
              <a:t>Нормативных и правовых актов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876800"/>
            <a:ext cx="4089400" cy="120015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prstClr val="black"/>
                </a:solidFill>
                <a:cs typeface="Arial" charset="0"/>
              </a:rPr>
              <a:t>Юридическая</a:t>
            </a:r>
            <a:r>
              <a:rPr lang="en-US" sz="3600" b="1" cap="all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3600" b="1" cap="all" dirty="0">
                <a:solidFill>
                  <a:prstClr val="black"/>
                </a:solidFill>
                <a:cs typeface="Arial" charset="0"/>
              </a:rPr>
              <a:t>практика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flipH="1">
            <a:off x="3635896" y="1124744"/>
            <a:ext cx="252000" cy="5472113"/>
          </a:xfrm>
          <a:prstGeom prst="rightBrace">
            <a:avLst>
              <a:gd name="adj1" fmla="val 85294"/>
              <a:gd name="adj2" fmla="val 50000"/>
            </a:avLst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6" name="Прямоугольник 2"/>
          <p:cNvSpPr>
            <a:spLocks noChangeArrowheads="1"/>
          </p:cNvSpPr>
          <p:nvPr/>
        </p:nvSpPr>
        <p:spPr bwMode="auto">
          <a:xfrm>
            <a:off x="4139952" y="6084888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режим законности и правопорядка</a:t>
            </a:r>
          </a:p>
        </p:txBody>
      </p:sp>
      <p:sp>
        <p:nvSpPr>
          <p:cNvPr id="4107" name="Прямоугольник 3"/>
          <p:cNvSpPr>
            <a:spLocks noChangeArrowheads="1"/>
          </p:cNvSpPr>
          <p:nvPr/>
        </p:nvSpPr>
        <p:spPr bwMode="auto">
          <a:xfrm>
            <a:off x="4427984" y="4427538"/>
            <a:ext cx="298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состояние законодательства</a:t>
            </a:r>
          </a:p>
        </p:txBody>
      </p:sp>
      <p:sp>
        <p:nvSpPr>
          <p:cNvPr id="4108" name="Прямоугольник 4"/>
          <p:cNvSpPr>
            <a:spLocks noChangeArrowheads="1"/>
          </p:cNvSpPr>
          <p:nvPr/>
        </p:nvSpPr>
        <p:spPr bwMode="auto">
          <a:xfrm>
            <a:off x="3923928" y="4078288"/>
            <a:ext cx="415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уровень правотворческой деятельности</a:t>
            </a:r>
          </a:p>
        </p:txBody>
      </p:sp>
      <p:pic>
        <p:nvPicPr>
          <p:cNvPr id="4110" name="Picture 14" descr="http://1.bp.blogspot.com/--1VbVXMSmIk/Ug5zBDY3DpI/AAAAAAAABgk/GiWsfwplKxU/s1600/lady-justice-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" y="1268413"/>
            <a:ext cx="298597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57472" y="1160461"/>
            <a:ext cx="540000" cy="5400000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40000"/>
                  <a:lumOff val="60000"/>
                </a:schemeClr>
              </a:gs>
              <a:gs pos="48000">
                <a:schemeClr val="accent6">
                  <a:lumMod val="0"/>
                  <a:lumOff val="10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cs typeface="Arial" charset="0"/>
              </a:rPr>
              <a:t>правовой нигилизм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84368" y="1916113"/>
            <a:ext cx="0" cy="3603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39952" y="1908175"/>
            <a:ext cx="0" cy="36036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39952" y="4401618"/>
            <a:ext cx="0" cy="358775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139952" y="6238577"/>
            <a:ext cx="0" cy="358775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84368" y="4427538"/>
            <a:ext cx="0" cy="3603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84368" y="6309320"/>
            <a:ext cx="0" cy="3603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ая фигурная скобка 20"/>
          <p:cNvSpPr/>
          <p:nvPr/>
        </p:nvSpPr>
        <p:spPr>
          <a:xfrm>
            <a:off x="8100392" y="1124744"/>
            <a:ext cx="252000" cy="5472113"/>
          </a:xfrm>
          <a:prstGeom prst="rightBrace">
            <a:avLst>
              <a:gd name="adj1" fmla="val 85294"/>
              <a:gd name="adj2" fmla="val 5000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0" grpId="0"/>
      <p:bldP spid="4101" grpId="0"/>
      <p:bldP spid="10" grpId="0" animBg="1"/>
      <p:bldP spid="11" grpId="0" animBg="1"/>
      <p:bldP spid="2" grpId="0" animBg="1"/>
      <p:bldP spid="4106" grpId="0"/>
      <p:bldP spid="4107" grpId="0"/>
      <p:bldP spid="410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5" descr="http://www.canaldoprodutor.com.br/sites/default/files/imagecache/571x321/man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2" y="2430463"/>
            <a:ext cx="16843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1438" y="3789363"/>
            <a:ext cx="2325687" cy="5635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Нормативные акты президента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19872" y="5517232"/>
            <a:ext cx="4552950" cy="31432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anchorCtr="1"/>
          <a:lstStyle>
            <a:defPPr>
              <a:defRPr lang="ru-RU"/>
            </a:defPPr>
            <a:lvl1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r>
              <a:rPr lang="ru-RU" dirty="0"/>
              <a:t>Локальные акты организаций</a:t>
            </a:r>
          </a:p>
        </p:txBody>
      </p:sp>
      <p:pic>
        <p:nvPicPr>
          <p:cNvPr id="3075" name="Picture 33" descr="http://analitlab.ru/d/132841/d/2577242_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932238"/>
            <a:ext cx="19272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35" descr="http://www.canaldoprodutor.com.br/sites/default/files/imagecache/571x321/man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3786093"/>
            <a:ext cx="16843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16462" y="3429000"/>
            <a:ext cx="2807865" cy="63500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txBody>
          <a:bodyPr anchor="ctr" anchorCtr="1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r>
              <a:rPr lang="ru-RU" dirty="0"/>
              <a:t>ЗАКОНЫ СУБЪЕКТОВ РФ</a:t>
            </a:r>
          </a:p>
        </p:txBody>
      </p:sp>
      <p:sp>
        <p:nvSpPr>
          <p:cNvPr id="61" name="Стрелка вправо 60"/>
          <p:cNvSpPr/>
          <p:nvPr/>
        </p:nvSpPr>
        <p:spPr>
          <a:xfrm rot="16200000" flipH="1">
            <a:off x="6541636" y="4657257"/>
            <a:ext cx="1592910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638" y="2492375"/>
            <a:ext cx="4057650" cy="792163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txBody>
          <a:bodyPr anchor="ctr" anchorCtr="1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r>
              <a:rPr lang="ru-RU" dirty="0"/>
              <a:t>ФЕДЕРАЛЬНЫЕ ЗАКОНЫ (включая  КОДЕКСЫ)</a:t>
            </a:r>
          </a:p>
        </p:txBody>
      </p:sp>
      <p:sp>
        <p:nvSpPr>
          <p:cNvPr id="60" name="Стрелка вправо 59"/>
          <p:cNvSpPr/>
          <p:nvPr/>
        </p:nvSpPr>
        <p:spPr>
          <a:xfrm rot="16200000" flipH="1">
            <a:off x="2687352" y="4145350"/>
            <a:ext cx="2502463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12673132" flipH="1">
            <a:off x="2494188" y="5157983"/>
            <a:ext cx="1284678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8" y="4509120"/>
            <a:ext cx="2645441" cy="563562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>
            <a:defPPr>
              <a:defRPr lang="ru-RU"/>
            </a:defPPr>
            <a:lvl1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r>
              <a:rPr lang="ru-RU" dirty="0"/>
              <a:t>Нормативные акты правительства</a:t>
            </a:r>
          </a:p>
        </p:txBody>
      </p:sp>
      <p:sp>
        <p:nvSpPr>
          <p:cNvPr id="57" name="Стрелка вправо 56"/>
          <p:cNvSpPr/>
          <p:nvPr/>
        </p:nvSpPr>
        <p:spPr>
          <a:xfrm rot="13485958" flipH="1">
            <a:off x="2146561" y="4710808"/>
            <a:ext cx="2063055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9838" y="4292600"/>
            <a:ext cx="2185987" cy="561975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Региональные нормативы</a:t>
            </a:r>
          </a:p>
        </p:txBody>
      </p:sp>
      <p:sp>
        <p:nvSpPr>
          <p:cNvPr id="56" name="Стрелка вправо 55"/>
          <p:cNvSpPr/>
          <p:nvPr/>
        </p:nvSpPr>
        <p:spPr>
          <a:xfrm rot="16200000" flipH="1">
            <a:off x="6538041" y="5038501"/>
            <a:ext cx="830415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3082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95018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2325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0" y="5902149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59" y="5895016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621" y="5902150"/>
            <a:ext cx="119073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5902150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Группа 4"/>
          <p:cNvGrpSpPr>
            <a:grpSpLocks/>
          </p:cNvGrpSpPr>
          <p:nvPr/>
        </p:nvGrpSpPr>
        <p:grpSpPr bwMode="auto">
          <a:xfrm>
            <a:off x="142875" y="1916113"/>
            <a:ext cx="2844800" cy="1635125"/>
            <a:chOff x="179512" y="2348880"/>
            <a:chExt cx="3856268" cy="2452028"/>
          </a:xfrm>
        </p:grpSpPr>
        <p:pic>
          <p:nvPicPr>
            <p:cNvPr id="7206" name="Picture 14" descr="C:\Users\Firinor\Desktop\zakon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48880"/>
              <a:ext cx="30772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15" descr="C:\Users\Firinor\Desktop\zakon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" y="2996952"/>
              <a:ext cx="3463731" cy="11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08" name="Группа 3"/>
            <p:cNvGrpSpPr>
              <a:grpSpLocks/>
            </p:cNvGrpSpPr>
            <p:nvPr/>
          </p:nvGrpSpPr>
          <p:grpSpPr bwMode="auto">
            <a:xfrm>
              <a:off x="785645" y="3645024"/>
              <a:ext cx="2435891" cy="1152000"/>
              <a:chOff x="785645" y="3645024"/>
              <a:chExt cx="2435891" cy="1152000"/>
            </a:xfrm>
          </p:grpSpPr>
          <p:pic>
            <p:nvPicPr>
              <p:cNvPr id="7210" name="Picture 17" descr="C:\Users\Firinor\Desktop\zakon3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645" y="3645024"/>
                <a:ext cx="784823" cy="11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1" name="Picture 18" descr="C:\Users\Firinor\Desktop\zakon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536" y="3645024"/>
                <a:ext cx="1656000" cy="11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09" name="Picture 19" descr="C:\Users\Firinor\Desktop\zakon4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502" y="3648908"/>
              <a:ext cx="827278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Стрелка вправо 35"/>
          <p:cNvSpPr/>
          <p:nvPr/>
        </p:nvSpPr>
        <p:spPr>
          <a:xfrm flipH="1">
            <a:off x="2924175" y="2908300"/>
            <a:ext cx="576263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966547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D8B1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425" y="5229200"/>
            <a:ext cx="2673350" cy="561975"/>
          </a:xfrm>
          <a:prstGeom prst="rect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>
            <a:defPPr>
              <a:defRPr lang="ru-RU"/>
            </a:defPPr>
            <a:lvl1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r>
              <a:rPr lang="ru-RU" dirty="0"/>
              <a:t>Ведомственные нормативные акты</a:t>
            </a:r>
          </a:p>
        </p:txBody>
      </p:sp>
      <p:sp>
        <p:nvSpPr>
          <p:cNvPr id="41" name="Стрелка вправо 40"/>
          <p:cNvSpPr/>
          <p:nvPr/>
        </p:nvSpPr>
        <p:spPr>
          <a:xfrm rot="16200000" flipH="1">
            <a:off x="6877844" y="3266282"/>
            <a:ext cx="412750" cy="3032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966547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D8B1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7583575" flipH="1">
            <a:off x="2009387" y="4220334"/>
            <a:ext cx="2232025" cy="28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8334952" flipH="1">
            <a:off x="2269727" y="3813945"/>
            <a:ext cx="1584000" cy="28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9692976" flipH="1">
            <a:off x="2191242" y="3535612"/>
            <a:ext cx="1412209" cy="288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6200000" flipH="1">
            <a:off x="5289062" y="4060032"/>
            <a:ext cx="322262" cy="2413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700338" y="836613"/>
            <a:ext cx="2122487" cy="1403350"/>
            <a:chOff x="3529013" y="836613"/>
            <a:chExt cx="2123107" cy="1403350"/>
          </a:xfrm>
        </p:grpSpPr>
        <p:pic>
          <p:nvPicPr>
            <p:cNvPr id="7204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836613"/>
              <a:ext cx="2122487" cy="140335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529013" y="1141413"/>
              <a:ext cx="2123107" cy="1095375"/>
            </a:xfrm>
            <a:prstGeom prst="rect">
              <a:avLst/>
            </a:prstGeom>
            <a:noFill/>
            <a:ln w="31750">
              <a:solidFill>
                <a:schemeClr val="accent6">
                  <a:lumMod val="50000"/>
                </a:schemeClr>
              </a:solidFill>
            </a:ln>
          </p:spPr>
          <p:txBody>
            <a:bodyPr anchorCtr="1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D8B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173" name="Заголовок 1"/>
          <p:cNvSpPr>
            <a:spLocks noGrp="1"/>
          </p:cNvSpPr>
          <p:nvPr>
            <p:ph type="title"/>
          </p:nvPr>
        </p:nvSpPr>
        <p:spPr>
          <a:xfrm>
            <a:off x="71439" y="80001"/>
            <a:ext cx="9007474" cy="1044743"/>
          </a:xfrm>
          <a:gradFill flip="none" rotWithShape="1">
            <a:gsLst>
              <a:gs pos="85000">
                <a:srgbClr val="0F3FD2"/>
              </a:gs>
              <a:gs pos="2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algn="ctr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1588" indent="14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48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Система</a:t>
            </a:r>
            <a:r>
              <a:rPr lang="ru-RU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6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36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нормативных и правовых актов</a:t>
            </a:r>
          </a:p>
        </p:txBody>
      </p:sp>
      <p:sp>
        <p:nvSpPr>
          <p:cNvPr id="45" name="Стрелка вправо 44"/>
          <p:cNvSpPr/>
          <p:nvPr/>
        </p:nvSpPr>
        <p:spPr>
          <a:xfrm rot="16200000" flipH="1">
            <a:off x="3305175" y="2233613"/>
            <a:ext cx="503238" cy="3032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966547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D8B1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138" y="5080000"/>
            <a:ext cx="5354637" cy="3651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Акты органов местного самоуправления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8263" y="1557338"/>
            <a:ext cx="3546475" cy="64770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txBody>
          <a:bodyPr anchor="ctr" anchorCtr="1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D8B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КОНСТИТУЦИОННЫЕ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ФЕДЕРАЛЬНЫЕ ЗАКОНЫ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716463" y="1917700"/>
            <a:ext cx="523875" cy="28733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966547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D8B1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6200000" flipH="1">
            <a:off x="6869906" y="2269332"/>
            <a:ext cx="574675" cy="3032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rgbClr val="966547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D8B1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 flipH="1">
            <a:off x="5041107" y="4796631"/>
            <a:ext cx="347662" cy="2762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6200000" flipH="1">
            <a:off x="3553620" y="4025106"/>
            <a:ext cx="1903412" cy="2762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6200000" flipH="1">
            <a:off x="4298156" y="4409282"/>
            <a:ext cx="1133475" cy="27781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pic>
        <p:nvPicPr>
          <p:cNvPr id="52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3368" y="5895017"/>
            <a:ext cx="1212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" descr="http://homesovety.ru/uploads/posts/2013-05/1368156928_item_262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092825"/>
            <a:ext cx="11620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8" descr="http://www.people-pro.ru/data/ckeditor/Depositphotos_9605208_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9028" y="5902149"/>
            <a:ext cx="119073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Стрелка вправо 53"/>
          <p:cNvSpPr/>
          <p:nvPr/>
        </p:nvSpPr>
        <p:spPr>
          <a:xfrm rot="16200000" flipH="1">
            <a:off x="7608632" y="5395528"/>
            <a:ext cx="322262" cy="2413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5" name="Стрелка вправо 54"/>
          <p:cNvSpPr/>
          <p:nvPr/>
        </p:nvSpPr>
        <p:spPr>
          <a:xfrm rot="10800000" flipH="1">
            <a:off x="2697030" y="5574359"/>
            <a:ext cx="914505" cy="241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txBody>
          <a:bodyPr anchorCtr="1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31" grpId="0" animBg="1"/>
      <p:bldP spid="61" grpId="0" animBg="1"/>
      <p:bldP spid="6" grpId="0" animBg="1"/>
      <p:bldP spid="60" grpId="0" animBg="1"/>
      <p:bldP spid="59" grpId="0" animBg="1"/>
      <p:bldP spid="44" grpId="0" animBg="1"/>
      <p:bldP spid="57" grpId="0" animBg="1"/>
      <p:bldP spid="39" grpId="0" animBg="1"/>
      <p:bldP spid="56" grpId="0" animBg="1"/>
      <p:bldP spid="36" grpId="0" animBg="1"/>
      <p:bldP spid="38" grpId="0" animBg="1"/>
      <p:bldP spid="41" grpId="0" animBg="1"/>
      <p:bldP spid="43" grpId="0" animBg="1"/>
      <p:bldP spid="33" grpId="0" animBg="1"/>
      <p:bldP spid="35" grpId="0" animBg="1"/>
      <p:bldP spid="40" grpId="0" animBg="1"/>
      <p:bldP spid="45" grpId="0" animBg="1"/>
      <p:bldP spid="3" grpId="0" animBg="1"/>
      <p:bldP spid="47" grpId="0" animBg="1"/>
      <p:bldP spid="4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6557"/>
            <a:ext cx="8928100" cy="792163"/>
          </a:xfrm>
          <a:gradFill flip="none" rotWithShape="1">
            <a:gsLst>
              <a:gs pos="85000">
                <a:srgbClr val="0F3FD2"/>
              </a:gs>
              <a:gs pos="2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algn="ctr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1588" indent="14288" algn="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Законы и иные нормативы </a:t>
            </a:r>
          </a:p>
        </p:txBody>
      </p:sp>
      <p:pic>
        <p:nvPicPr>
          <p:cNvPr id="4" name="Picture 8" descr="http://img-fotki.yandex.ru/get/5014/32070366.7a/0_8866e_fba152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736"/>
            <a:ext cx="3960813" cy="5618163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950" y="937868"/>
            <a:ext cx="4824413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Статистическая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справка: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объем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официально опубликованных документов, разъясняющих порядок применения Федерального закона, в среднем,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более чем в 7 раз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превышает текст закона.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3325048"/>
            <a:ext cx="49688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Противоречивость официальных разъяснений </a:t>
            </a:r>
            <a:r>
              <a:rPr lang="ru-RU" sz="2400" b="1" dirty="0" smtClean="0">
                <a:solidFill>
                  <a:srgbClr val="FF0000"/>
                </a:solidFill>
              </a:rPr>
              <a:t>порождает </a:t>
            </a:r>
            <a:r>
              <a:rPr lang="ru-RU" sz="2400" b="1" dirty="0">
                <a:solidFill>
                  <a:srgbClr val="FF0000"/>
                </a:solidFill>
              </a:rPr>
              <a:t>необходимость в новых инструкциях, </a:t>
            </a:r>
            <a:r>
              <a:rPr lang="ru-RU" sz="2400" dirty="0">
                <a:solidFill>
                  <a:srgbClr val="FF0000"/>
                </a:solidFill>
              </a:rPr>
              <a:t>которые формально не конкурируют с Федеральным законом и иными официальными документами</a:t>
            </a:r>
            <a:r>
              <a:rPr lang="ru-RU" sz="2400" b="1" dirty="0">
                <a:solidFill>
                  <a:srgbClr val="FF0000"/>
                </a:solidFill>
              </a:rPr>
              <a:t>, но детализируют и конкретизируют деятельность </a:t>
            </a:r>
            <a:r>
              <a:rPr lang="ru-RU" sz="2400" dirty="0">
                <a:solidFill>
                  <a:srgbClr val="FF0000"/>
                </a:solidFill>
              </a:rPr>
              <a:t>таким образом, что фактически </a:t>
            </a:r>
            <a:r>
              <a:rPr lang="ru-RU" sz="2400" b="1" dirty="0">
                <a:solidFill>
                  <a:srgbClr val="FF0000"/>
                </a:solidFill>
              </a:rPr>
              <a:t>нормируют реализацию закона </a:t>
            </a:r>
          </a:p>
        </p:txBody>
      </p:sp>
    </p:spTree>
    <p:extLst>
      <p:ext uri="{BB962C8B-B14F-4D97-AF65-F5344CB8AC3E}">
        <p14:creationId xmlns:p14="http://schemas.microsoft.com/office/powerpoint/2010/main" val="4301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6941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95288" y="4553793"/>
            <a:ext cx="8280400" cy="21875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A13B39"/>
                </a:solidFill>
              </a:rPr>
              <a:t>Локальные нормативные акты не могут ухудшать положение работника по сравнению с коллективным договором (ст. 8 ТК РФ)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1152872"/>
          </a:xfrm>
          <a:gradFill flip="none" rotWithShape="1">
            <a:gsLst>
              <a:gs pos="85000">
                <a:srgbClr val="0F3FD2"/>
              </a:gs>
              <a:gs pos="2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algn="ctr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1588" indent="14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4800" b="1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Соглашения</a:t>
            </a:r>
            <a:r>
              <a:rPr lang="ru-RU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4000" b="1" cap="all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КОЛЛЕКТИВНЫЙ ДОГОВОР</a:t>
            </a: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107950" y="1441847"/>
            <a:ext cx="8891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0F3FD2"/>
                </a:solidFill>
              </a:rPr>
              <a:t>нормативное соглашение локального характера, имеющее публично-правовую природу</a:t>
            </a:r>
          </a:p>
        </p:txBody>
      </p:sp>
    </p:spTree>
    <p:extLst>
      <p:ext uri="{BB962C8B-B14F-4D97-AF65-F5344CB8AC3E}">
        <p14:creationId xmlns:p14="http://schemas.microsoft.com/office/powerpoint/2010/main" val="3308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4295775" cy="714375"/>
          </a:xfrm>
          <a:solidFill>
            <a:srgbClr val="286236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образовательная</a:t>
            </a: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634413" cy="1512887"/>
          </a:xfrm>
          <a:prstGeom prst="rect">
            <a:avLst/>
          </a:prstGeom>
          <a:gradFill>
            <a:gsLst>
              <a:gs pos="76000">
                <a:schemeClr val="accent3">
                  <a:lumMod val="50000"/>
                </a:schemeClr>
              </a:gs>
              <a:gs pos="86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Автономия</a:t>
            </a:r>
            <a:endParaRPr lang="ru-RU" sz="3600" b="1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(самостоятельность в осуществлении деятельности)</a:t>
            </a:r>
          </a:p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ст. 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28</a:t>
            </a: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ЗоОРФ</a:t>
            </a: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ст. 8 ТК РФ</a:t>
            </a:r>
          </a:p>
        </p:txBody>
      </p:sp>
      <p:sp>
        <p:nvSpPr>
          <p:cNvPr id="5124" name="Содержимое 2"/>
          <p:cNvSpPr txBox="1">
            <a:spLocks/>
          </p:cNvSpPr>
          <p:nvPr/>
        </p:nvSpPr>
        <p:spPr bwMode="auto">
          <a:xfrm>
            <a:off x="250825" y="3429000"/>
            <a:ext cx="2592388" cy="633413"/>
          </a:xfrm>
          <a:prstGeom prst="rect">
            <a:avLst/>
          </a:prstGeom>
          <a:solidFill>
            <a:srgbClr val="286236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3600" b="1">
                <a:solidFill>
                  <a:schemeClr val="bg1"/>
                </a:solidFill>
              </a:rPr>
              <a:t>научная</a:t>
            </a:r>
          </a:p>
        </p:txBody>
      </p:sp>
      <p:sp>
        <p:nvSpPr>
          <p:cNvPr id="5125" name="Содержимое 2"/>
          <p:cNvSpPr txBox="1">
            <a:spLocks/>
          </p:cNvSpPr>
          <p:nvPr/>
        </p:nvSpPr>
        <p:spPr bwMode="auto">
          <a:xfrm>
            <a:off x="4932363" y="1773238"/>
            <a:ext cx="3960812" cy="695325"/>
          </a:xfrm>
          <a:prstGeom prst="rect">
            <a:avLst/>
          </a:prstGeom>
          <a:solidFill>
            <a:srgbClr val="286236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3600" b="1">
                <a:solidFill>
                  <a:schemeClr val="bg1"/>
                </a:solidFill>
              </a:rPr>
              <a:t>административная</a:t>
            </a:r>
          </a:p>
        </p:txBody>
      </p:sp>
      <p:sp>
        <p:nvSpPr>
          <p:cNvPr id="5126" name="Содержимое 2"/>
          <p:cNvSpPr txBox="1">
            <a:spLocks/>
          </p:cNvSpPr>
          <p:nvPr/>
        </p:nvSpPr>
        <p:spPr bwMode="auto">
          <a:xfrm>
            <a:off x="3132138" y="5026025"/>
            <a:ext cx="5761037" cy="635000"/>
          </a:xfrm>
          <a:prstGeom prst="rect">
            <a:avLst/>
          </a:prstGeom>
          <a:solidFill>
            <a:srgbClr val="286236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3600" b="1">
                <a:solidFill>
                  <a:schemeClr val="bg1"/>
                </a:solidFill>
              </a:rPr>
              <a:t>финансово-экономическая</a:t>
            </a:r>
          </a:p>
        </p:txBody>
      </p:sp>
      <p:sp>
        <p:nvSpPr>
          <p:cNvPr id="4103" name="Содержимое 2"/>
          <p:cNvSpPr txBox="1">
            <a:spLocks/>
          </p:cNvSpPr>
          <p:nvPr/>
        </p:nvSpPr>
        <p:spPr bwMode="auto">
          <a:xfrm>
            <a:off x="250825" y="5759450"/>
            <a:ext cx="8634413" cy="982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ts val="3000"/>
              </a:lnSpc>
              <a:buFont typeface="Arial" charset="0"/>
              <a:buNone/>
              <a:defRPr/>
            </a:pPr>
            <a:r>
              <a:rPr lang="ru-RU" sz="3600" b="1" smtClean="0">
                <a:solidFill>
                  <a:schemeClr val="bg1"/>
                </a:solidFill>
              </a:rPr>
              <a:t>разработка и принятие </a:t>
            </a:r>
          </a:p>
          <a:p>
            <a:pPr algn="ctr">
              <a:lnSpc>
                <a:spcPts val="3000"/>
              </a:lnSpc>
              <a:buFont typeface="Arial" charset="0"/>
              <a:buNone/>
              <a:defRPr/>
            </a:pPr>
            <a:r>
              <a:rPr lang="ru-RU" sz="3600" b="1" smtClean="0">
                <a:solidFill>
                  <a:schemeClr val="bg1"/>
                </a:solidFill>
              </a:rPr>
              <a:t>локальных нормативных актов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250825" y="2565400"/>
            <a:ext cx="4295775" cy="682625"/>
          </a:xfrm>
          <a:prstGeom prst="rect">
            <a:avLst/>
          </a:prstGeom>
          <a:solidFill>
            <a:srgbClr val="3E9853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2400" b="1">
                <a:solidFill>
                  <a:schemeClr val="bg1"/>
                </a:solidFill>
              </a:rPr>
              <a:t>деятельность по реализации образовательных программ</a:t>
            </a: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4932363" y="2528888"/>
            <a:ext cx="1871662" cy="1116012"/>
          </a:xfrm>
          <a:prstGeom prst="rect">
            <a:avLst/>
          </a:prstGeom>
          <a:solidFill>
            <a:srgbClr val="3E9853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2400" b="1">
                <a:solidFill>
                  <a:schemeClr val="bg1"/>
                </a:solidFill>
              </a:rPr>
              <a:t>правовые формы</a:t>
            </a:r>
            <a:r>
              <a:rPr lang="en-US" sz="2400" b="1">
                <a:solidFill>
                  <a:schemeClr val="bg1"/>
                </a:solidFill>
              </a:rPr>
              <a:t> (</a:t>
            </a:r>
            <a:r>
              <a:rPr lang="ru-RU" sz="2400" b="1">
                <a:solidFill>
                  <a:schemeClr val="bg1"/>
                </a:solidFill>
              </a:rPr>
              <a:t>акты)</a:t>
            </a:r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6919913" y="2528888"/>
            <a:ext cx="1973262" cy="1116012"/>
          </a:xfrm>
          <a:prstGeom prst="rect">
            <a:avLst/>
          </a:prstGeom>
          <a:solidFill>
            <a:srgbClr val="3E9853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2400" b="1">
                <a:solidFill>
                  <a:schemeClr val="bg1"/>
                </a:solidFill>
              </a:rPr>
              <a:t>неправовые формы (действия)</a:t>
            </a:r>
          </a:p>
        </p:txBody>
      </p:sp>
      <p:sp>
        <p:nvSpPr>
          <p:cNvPr id="5131" name="TextBox 16"/>
          <p:cNvSpPr txBox="1">
            <a:spLocks noChangeArrowheads="1"/>
          </p:cNvSpPr>
          <p:nvPr/>
        </p:nvSpPr>
        <p:spPr bwMode="auto">
          <a:xfrm>
            <a:off x="250825" y="4113213"/>
            <a:ext cx="1081088" cy="684212"/>
          </a:xfrm>
          <a:prstGeom prst="rect">
            <a:avLst/>
          </a:prstGeom>
          <a:solidFill>
            <a:srgbClr val="3E9853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2400" b="1">
                <a:solidFill>
                  <a:schemeClr val="bg1"/>
                </a:solidFill>
              </a:rPr>
              <a:t>ОО ВО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1403350" y="4113213"/>
            <a:ext cx="1439863" cy="684212"/>
          </a:xfrm>
          <a:prstGeom prst="rect">
            <a:avLst/>
          </a:prstGeom>
          <a:solidFill>
            <a:srgbClr val="5FBD75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2400" b="1">
                <a:solidFill>
                  <a:schemeClr val="bg1"/>
                </a:solidFill>
              </a:rPr>
              <a:t>иные ОО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61138" y="3825875"/>
            <a:ext cx="2332037" cy="53975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92075" indent="11113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  <a:cs typeface="+mn-cs"/>
              </a:rPr>
              <a:t>кадровая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80288" y="4402138"/>
            <a:ext cx="1512887" cy="539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miter lim="800000"/>
            <a:headEnd/>
            <a:tailEnd/>
          </a:ln>
        </p:spPr>
        <p:txBody>
          <a:bodyPr anchor="ctr"/>
          <a:lstStyle/>
          <a:p>
            <a:pPr marL="92075" indent="11113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  <a:cs typeface="+mn-cs"/>
              </a:rPr>
              <a:t>иная</a:t>
            </a:r>
          </a:p>
        </p:txBody>
      </p:sp>
      <p:sp>
        <p:nvSpPr>
          <p:cNvPr id="5135" name="Содержимое 2"/>
          <p:cNvSpPr txBox="1">
            <a:spLocks/>
          </p:cNvSpPr>
          <p:nvPr/>
        </p:nvSpPr>
        <p:spPr bwMode="auto">
          <a:xfrm>
            <a:off x="250825" y="5027835"/>
            <a:ext cx="2592388" cy="633413"/>
          </a:xfrm>
          <a:prstGeom prst="rect">
            <a:avLst/>
          </a:prstGeom>
          <a:solidFill>
            <a:srgbClr val="286236"/>
          </a:solidFill>
          <a:ln w="63500">
            <a:solidFill>
              <a:srgbClr val="28623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sz="3600" b="1">
                <a:solidFill>
                  <a:schemeClr val="bg1"/>
                </a:solidFill>
              </a:rPr>
              <a:t>творческая</a:t>
            </a:r>
          </a:p>
        </p:txBody>
      </p:sp>
      <p:sp>
        <p:nvSpPr>
          <p:cNvPr id="2" name="7-конечная звезда 1"/>
          <p:cNvSpPr/>
          <p:nvPr/>
        </p:nvSpPr>
        <p:spPr>
          <a:xfrm rot="19869038">
            <a:off x="3487738" y="3232150"/>
            <a:ext cx="1687512" cy="1608138"/>
          </a:xfrm>
          <a:prstGeom prst="star7">
            <a:avLst>
              <a:gd name="adj" fmla="val 19974"/>
              <a:gd name="hf" fmla="val 102572"/>
              <a:gd name="vf" fmla="val 1052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  <p:bldP spid="5124" grpId="0" animBg="1"/>
      <p:bldP spid="5125" grpId="0" animBg="1"/>
      <p:bldP spid="5126" grpId="0" animBg="1"/>
      <p:bldP spid="4103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13" grpId="0" animBg="1"/>
      <p:bldP spid="14" grpId="0" animBg="1"/>
      <p:bldP spid="5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744"/>
            <a:ext cx="8640960" cy="1080000"/>
          </a:xfrm>
          <a:gradFill>
            <a:gsLst>
              <a:gs pos="0">
                <a:srgbClr val="C67A34"/>
              </a:gs>
              <a:gs pos="23000">
                <a:srgbClr val="5E3D29"/>
              </a:gs>
              <a:gs pos="69000">
                <a:srgbClr val="AF7754"/>
              </a:gs>
              <a:gs pos="97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Основное предназначение локальных актов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5400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99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1129</Words>
  <Application>Microsoft Office PowerPoint</Application>
  <PresentationFormat>Экран (4:3)</PresentationFormat>
  <Paragraphs>198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Обсуждаемые темы</vt:lpstr>
      <vt:lpstr>Презентация PowerPoint</vt:lpstr>
      <vt:lpstr>Презентация PowerPoint</vt:lpstr>
      <vt:lpstr>правовая культура </vt:lpstr>
      <vt:lpstr>Система  нормативных и правовых актов</vt:lpstr>
      <vt:lpstr>Законы и иные нормативы </vt:lpstr>
      <vt:lpstr>Соглашения КОЛЛЕКТИВНЫЙ ДОГОВОР</vt:lpstr>
      <vt:lpstr>Презентация PowerPoint</vt:lpstr>
      <vt:lpstr>Основное предназначение локальных актов</vt:lpstr>
      <vt:lpstr>Локальные акты</vt:lpstr>
      <vt:lpstr>Признаки локальных актов</vt:lpstr>
      <vt:lpstr>Типы и виды локальных актов, их особенности</vt:lpstr>
      <vt:lpstr>Презентация PowerPoint</vt:lpstr>
      <vt:lpstr>Презентация PowerPoint</vt:lpstr>
      <vt:lpstr>СИСТЕМА локальных актов</vt:lpstr>
      <vt:lpstr>Устав образовательной организации (ч. 2 ст. 25)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изменения  нормативного поля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локальных актов образовательной организации</dc:title>
  <dc:creator>Firinor</dc:creator>
  <cp:lastModifiedBy>Elzach</cp:lastModifiedBy>
  <cp:revision>229</cp:revision>
  <dcterms:created xsi:type="dcterms:W3CDTF">2013-09-12T05:44:47Z</dcterms:created>
  <dcterms:modified xsi:type="dcterms:W3CDTF">2015-12-06T14:56:04Z</dcterms:modified>
</cp:coreProperties>
</file>